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62" r:id="rId4"/>
    <p:sldId id="260" r:id="rId5"/>
    <p:sldId id="268" r:id="rId6"/>
    <p:sldId id="263" r:id="rId7"/>
    <p:sldId id="269" r:id="rId8"/>
    <p:sldId id="270" r:id="rId9"/>
    <p:sldId id="271" r:id="rId10"/>
    <p:sldId id="273" r:id="rId11"/>
    <p:sldId id="276" r:id="rId12"/>
    <p:sldId id="272" r:id="rId13"/>
    <p:sldId id="258" r:id="rId14"/>
    <p:sldId id="259" r:id="rId15"/>
    <p:sldId id="261" r:id="rId16"/>
    <p:sldId id="265" r:id="rId17"/>
    <p:sldId id="264" r:id="rId18"/>
    <p:sldId id="267" r:id="rId19"/>
    <p:sldId id="274" r:id="rId20"/>
    <p:sldId id="266" r:id="rId21"/>
  </p:sldIdLst>
  <p:sldSz cx="12192000" cy="6858000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Calibri Light" panose="020F0302020204030204" pitchFamily="34" charset="0"/>
      <p:regular r:id="rId26"/>
      <p:italic r:id="rId27"/>
    </p:embeddedFont>
    <p:embeddedFont>
      <p:font typeface="MS Gothic" panose="020B0609070205080204" pitchFamily="49" charset="-128"/>
      <p:regular r:id="rId28"/>
    </p:embeddedFont>
    <p:embeddedFont>
      <p:font typeface="Roboto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6778"/>
    <a:srgbClr val="20506E"/>
    <a:srgbClr val="1E628F"/>
    <a:srgbClr val="2E739D"/>
    <a:srgbClr val="2B6F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CCEC19-5343-4E62-A711-81F87A40FE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9942633-B39E-4656-AFF0-2A84A13D46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6F9B2AA-1141-47D2-A701-6CF1A356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0CB25-C136-40B1-83EA-F935A4F070A8}" type="datetimeFigureOut">
              <a:rPr lang="pt-BR" smtClean="0"/>
              <a:t>15/06/2021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2549526-8E2A-45E4-8DEF-28CF7C478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6E30886-92E2-4F53-ACE9-892A604CB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67A0C-FC07-43FC-BC3A-34542C3919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8797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5CED630-DD82-437D-ADDB-D1D70648B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38EC2BC-121C-41B4-A248-5D2E5F9160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D555080-FEB1-4E30-AF80-806B2C020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0CB25-C136-40B1-83EA-F935A4F070A8}" type="datetimeFigureOut">
              <a:rPr lang="pt-BR" smtClean="0"/>
              <a:t>15/06/2021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118FBE6-BF75-443D-B425-70BD0FF42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4E69991-36AE-4A44-97E3-CBFD0ACF7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67A0C-FC07-43FC-BC3A-34542C3919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21133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E7664F4-FF67-4B24-9B51-C3029D6939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64933CC-76EF-46FB-A603-9F6AE11240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5218CDF-9287-4EB1-84AE-4B278421C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0CB25-C136-40B1-83EA-F935A4F070A8}" type="datetimeFigureOut">
              <a:rPr lang="pt-BR" smtClean="0"/>
              <a:t>15/06/2021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B6EDC88-2AE1-4837-8196-6D8C152F3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FFC3500-0E88-4553-A83C-C84149382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67A0C-FC07-43FC-BC3A-34542C3919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8740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203927-A1DA-45EE-88C9-DCA6EF8C1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FBD553B-48BA-4998-91BF-76DB9E87E6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AC44A0A-51AD-449E-A9D3-C06D7A3C0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0CB25-C136-40B1-83EA-F935A4F070A8}" type="datetimeFigureOut">
              <a:rPr lang="pt-BR" smtClean="0"/>
              <a:t>15/06/2021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B19C4DE-2F10-4BF1-9A79-FB8E2DC78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AAD5B32-E03A-4A4A-B046-1628ADB5C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67A0C-FC07-43FC-BC3A-34542C3919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0625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BBE267-B462-4D2F-AD73-620249E10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27E3D96-18FA-477D-8868-0EBE9E5A22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BBA6695-97FA-4811-86D2-D196F14AB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0CB25-C136-40B1-83EA-F935A4F070A8}" type="datetimeFigureOut">
              <a:rPr lang="pt-BR" smtClean="0"/>
              <a:t>15/06/2021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250183E-67A8-49FB-91E1-BBE8DEC81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D1D6284-66E2-426C-B424-F9A2F69FF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67A0C-FC07-43FC-BC3A-34542C3919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30832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31B0C2-A86C-4584-AF8E-759BA8D24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01A0C86-5073-4318-AC5F-0BE1175D37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D72AC7B-DB41-40C6-B05A-9ECECCBD92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62294CD-6675-4C65-AA41-58FA3664B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0CB25-C136-40B1-83EA-F935A4F070A8}" type="datetimeFigureOut">
              <a:rPr lang="pt-BR" smtClean="0"/>
              <a:t>15/06/2021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1D1DAE0-0481-430B-AD5E-08614B04A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5021282-D558-4779-B927-324AD7DEF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67A0C-FC07-43FC-BC3A-34542C3919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42177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A36354-2726-4B82-A187-BE6DD335B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96540E6-F4E6-4491-98F1-96D8B78A6B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856CC6A-C654-40C6-B6BE-1EECDD4C1C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B617858-C17C-40DD-8818-1FE8D0B1F5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2AD68387-4A2D-49F3-8263-DC70C56108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A3C34E72-78DB-4C30-A903-49BAA9315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0CB25-C136-40B1-83EA-F935A4F070A8}" type="datetimeFigureOut">
              <a:rPr lang="pt-BR" smtClean="0"/>
              <a:t>15/06/2021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57F3C4F3-F38D-41E0-BE71-98644781C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A571D77-173E-42F9-9F26-05BE61E67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67A0C-FC07-43FC-BC3A-34542C3919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87941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8B9FB3-2AEE-4F9E-A98B-E5BD64FB6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2CE7E8DE-BE3D-4BBB-B1C0-85438C7EF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0CB25-C136-40B1-83EA-F935A4F070A8}" type="datetimeFigureOut">
              <a:rPr lang="pt-BR" smtClean="0"/>
              <a:t>15/06/2021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AD0C1A9-9F60-4780-93E4-8C9D01DA4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A6F0E8F-A28B-44E7-8CD7-CB652DC53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67A0C-FC07-43FC-BC3A-34542C3919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84995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09F11E1-6E9A-430D-A190-988BD88A1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0CB25-C136-40B1-83EA-F935A4F070A8}" type="datetimeFigureOut">
              <a:rPr lang="pt-BR" smtClean="0"/>
              <a:t>15/06/2021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F74EFB5-64D6-4892-8EC4-F4CB51F6B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B5A25C5-28C7-4C98-9338-81008B4AC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67A0C-FC07-43FC-BC3A-34542C3919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53236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46B75B-83F2-4D09-8870-157D66DF47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04E2893-928C-4F59-8E9B-6DC0D1462B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4F15A13-1465-4C23-8D56-2052B72F2C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88E2F6B-3C50-4365-B8E8-8A1C13BE7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0CB25-C136-40B1-83EA-F935A4F070A8}" type="datetimeFigureOut">
              <a:rPr lang="pt-BR" smtClean="0"/>
              <a:t>15/06/2021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35F6D5E-E3ED-4539-B938-F1BB4E5AC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340E3A0-85C4-450D-AECC-7AF5AB0A4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67A0C-FC07-43FC-BC3A-34542C3919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3509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08E892-6917-4D11-801E-CA49745AC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21017EA-B3F6-47D8-B074-81B6DA731B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A6181E5-705E-45FF-98C2-2B8289C606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4194533-B27E-4E9B-BBAE-3503D49B24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0CB25-C136-40B1-83EA-F935A4F070A8}" type="datetimeFigureOut">
              <a:rPr lang="pt-BR" smtClean="0"/>
              <a:t>15/06/2021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3AB10A4-F059-4C36-851A-41F4E10BB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396C6D1-DBBD-41CF-8BAD-08579A354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67A0C-FC07-43FC-BC3A-34542C3919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34090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E9B5118C-94A6-41CA-A8D6-221F9B523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6822BBB-C0E1-4A2F-9E73-1A4188E7F7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6B7BB68-45FE-46E0-9711-0A43FF061F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0CB25-C136-40B1-83EA-F935A4F070A8}" type="datetimeFigureOut">
              <a:rPr lang="pt-BR" smtClean="0"/>
              <a:t>15/06/2021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D760837-FA8A-44D4-89FE-9C9FBFE260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572A85F-F7B8-4C48-A1A6-28BB6C4593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67A0C-FC07-43FC-BC3A-34542C3919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4180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4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4.png"/><Relationship Id="rId7" Type="http://schemas.microsoft.com/office/2007/relationships/hdphoto" Target="../media/hdphoto3.wdp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microsoft.com/office/2007/relationships/hdphoto" Target="../media/hdphoto2.wdp"/><Relationship Id="rId4" Type="http://schemas.openxmlformats.org/officeDocument/2006/relationships/image" Target="../media/image67.png"/><Relationship Id="rId9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7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mailto:contato@suaempresa.com.br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4.png"/><Relationship Id="rId7" Type="http://schemas.openxmlformats.org/officeDocument/2006/relationships/image" Target="../media/image9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4.png"/><Relationship Id="rId7" Type="http://schemas.openxmlformats.org/officeDocument/2006/relationships/image" Target="../media/image1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svg"/><Relationship Id="rId3" Type="http://schemas.openxmlformats.org/officeDocument/2006/relationships/image" Target="../media/image4.png"/><Relationship Id="rId7" Type="http://schemas.openxmlformats.org/officeDocument/2006/relationships/image" Target="../media/image23.svg"/><Relationship Id="rId12" Type="http://schemas.openxmlformats.org/officeDocument/2006/relationships/image" Target="../media/image2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7.svg"/><Relationship Id="rId5" Type="http://schemas.openxmlformats.org/officeDocument/2006/relationships/image" Target="../media/image21.svg"/><Relationship Id="rId15" Type="http://schemas.openxmlformats.org/officeDocument/2006/relationships/image" Target="../media/image31.sv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svg"/><Relationship Id="rId1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svg"/><Relationship Id="rId3" Type="http://schemas.openxmlformats.org/officeDocument/2006/relationships/image" Target="../media/image4.png"/><Relationship Id="rId7" Type="http://schemas.openxmlformats.org/officeDocument/2006/relationships/image" Target="../media/image35.svg"/><Relationship Id="rId12" Type="http://schemas.openxmlformats.org/officeDocument/2006/relationships/image" Target="../media/image4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svg"/><Relationship Id="rId5" Type="http://schemas.openxmlformats.org/officeDocument/2006/relationships/image" Target="../media/image33.svg"/><Relationship Id="rId15" Type="http://schemas.openxmlformats.org/officeDocument/2006/relationships/image" Target="../media/image43.sv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svg"/><Relationship Id="rId14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svg"/><Relationship Id="rId3" Type="http://schemas.openxmlformats.org/officeDocument/2006/relationships/image" Target="../media/image4.png"/><Relationship Id="rId7" Type="http://schemas.openxmlformats.org/officeDocument/2006/relationships/image" Target="../media/image47.svg"/><Relationship Id="rId12" Type="http://schemas.openxmlformats.org/officeDocument/2006/relationships/image" Target="../media/image5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11" Type="http://schemas.openxmlformats.org/officeDocument/2006/relationships/image" Target="../media/image51.svg"/><Relationship Id="rId5" Type="http://schemas.openxmlformats.org/officeDocument/2006/relationships/image" Target="../media/image45.sv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D36F4C7-684D-45D6-AAA1-3F5555137D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0EDCBF8D-BBB1-4CAB-BC17-FB3ED1D43FA2}"/>
              </a:ext>
            </a:extLst>
          </p:cNvPr>
          <p:cNvSpPr txBox="1"/>
          <p:nvPr/>
        </p:nvSpPr>
        <p:spPr>
          <a:xfrm>
            <a:off x="1018443" y="3464168"/>
            <a:ext cx="7685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7200" b="1" spc="-1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Backup em Nuvem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2F364225-6CB9-4F68-98E0-BBA048230751}"/>
              </a:ext>
            </a:extLst>
          </p:cNvPr>
          <p:cNvSpPr txBox="1"/>
          <p:nvPr/>
        </p:nvSpPr>
        <p:spPr>
          <a:xfrm>
            <a:off x="1062403" y="4547941"/>
            <a:ext cx="40517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Arial" panose="020B0604020202020204" pitchFamily="34" charset="0"/>
              </a:rPr>
              <a:t>A solução ideal para proteção de dados.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CCFCA3F-75C9-4FF0-98EB-C7D776E7A39B}"/>
              </a:ext>
            </a:extLst>
          </p:cNvPr>
          <p:cNvSpPr txBox="1"/>
          <p:nvPr/>
        </p:nvSpPr>
        <p:spPr>
          <a:xfrm>
            <a:off x="1126882" y="3279502"/>
            <a:ext cx="3242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spc="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TUDO SOBRE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58EF6A10-2241-457A-A1E7-AE1909804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403" y="796021"/>
            <a:ext cx="2610422" cy="962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6451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B31172C-B3B3-41FE-88B3-81CD152AB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6CFCA30-EAF0-4216-8773-480E96DE2E27}"/>
              </a:ext>
            </a:extLst>
          </p:cNvPr>
          <p:cNvSpPr txBox="1"/>
          <p:nvPr/>
        </p:nvSpPr>
        <p:spPr>
          <a:xfrm>
            <a:off x="406498" y="6384269"/>
            <a:ext cx="7685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spc="3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CENÁRIO EM NUVEM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2542260D-471E-4735-A1F2-F7689A28B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811" y="6308278"/>
            <a:ext cx="1251978" cy="426081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5623A026-9566-4D71-AC3C-73C0DA0AB4EE}"/>
              </a:ext>
            </a:extLst>
          </p:cNvPr>
          <p:cNvSpPr txBox="1"/>
          <p:nvPr/>
        </p:nvSpPr>
        <p:spPr>
          <a:xfrm>
            <a:off x="1081923" y="1059866"/>
            <a:ext cx="3892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Cenário em Nuvem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E443F9E5-318B-4516-B73C-59C2D194E24C}"/>
              </a:ext>
            </a:extLst>
          </p:cNvPr>
          <p:cNvSpPr txBox="1"/>
          <p:nvPr/>
        </p:nvSpPr>
        <p:spPr>
          <a:xfrm>
            <a:off x="1081923" y="1525674"/>
            <a:ext cx="9904166" cy="7047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Os dados dos servidores e estações de trabalho dos clientes são enviados diretamente aos data centers da </a:t>
            </a:r>
            <a:r>
              <a:rPr lang="pt-BR" sz="1400" b="1" dirty="0">
                <a:solidFill>
                  <a:srgbClr val="1E628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Ascenty</a:t>
            </a:r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com alta performance em link </a:t>
            </a:r>
            <a:r>
              <a:rPr lang="pt-B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10,0Gbps</a:t>
            </a:r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monitoramento </a:t>
            </a:r>
            <a:r>
              <a:rPr lang="pt-B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24/7</a:t>
            </a:r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 Relatórios Técnicos</a:t>
            </a:r>
            <a:endParaRPr lang="pt-BR" sz="1400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A96950C8-93F6-40C9-8A96-C0060C2A35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923" y="2519842"/>
            <a:ext cx="9375202" cy="3084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483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B31172C-B3B3-41FE-88B3-81CD152AB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6CFCA30-EAF0-4216-8773-480E96DE2E27}"/>
              </a:ext>
            </a:extLst>
          </p:cNvPr>
          <p:cNvSpPr txBox="1"/>
          <p:nvPr/>
        </p:nvSpPr>
        <p:spPr>
          <a:xfrm>
            <a:off x="406498" y="6384269"/>
            <a:ext cx="7685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spc="3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SISTEMAS DE MERCADO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2542260D-471E-4735-A1F2-F7689A28B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811" y="6308278"/>
            <a:ext cx="1251978" cy="426081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5623A026-9566-4D71-AC3C-73C0DA0AB4EE}"/>
              </a:ext>
            </a:extLst>
          </p:cNvPr>
          <p:cNvSpPr txBox="1"/>
          <p:nvPr/>
        </p:nvSpPr>
        <p:spPr>
          <a:xfrm>
            <a:off x="963314" y="1042715"/>
            <a:ext cx="47092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Proteção de dados Multiplataforma</a:t>
            </a:r>
          </a:p>
        </p:txBody>
      </p:sp>
      <p:pic>
        <p:nvPicPr>
          <p:cNvPr id="8" name="Picture 32">
            <a:extLst>
              <a:ext uri="{FF2B5EF4-FFF2-40B4-BE49-F238E27FC236}">
                <a16:creationId xmlns:a16="http://schemas.microsoft.com/office/drawing/2014/main" id="{CCF5B867-5948-47D4-8216-63121D51A9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1569" y="3904742"/>
            <a:ext cx="448497" cy="531427"/>
          </a:xfrm>
          <a:prstGeom prst="rect">
            <a:avLst/>
          </a:prstGeom>
        </p:spPr>
      </p:pic>
      <p:sp>
        <p:nvSpPr>
          <p:cNvPr id="10" name="Rectangle 33">
            <a:extLst>
              <a:ext uri="{FF2B5EF4-FFF2-40B4-BE49-F238E27FC236}">
                <a16:creationId xmlns:a16="http://schemas.microsoft.com/office/drawing/2014/main" id="{46FBD0D0-1087-49D0-B43C-7A0FBB3863F8}"/>
              </a:ext>
            </a:extLst>
          </p:cNvPr>
          <p:cNvSpPr>
            <a:spLocks/>
          </p:cNvSpPr>
          <p:nvPr/>
        </p:nvSpPr>
        <p:spPr>
          <a:xfrm>
            <a:off x="974883" y="4669195"/>
            <a:ext cx="853440" cy="939340"/>
          </a:xfrm>
          <a:prstGeom prst="rect">
            <a:avLst/>
          </a:prstGeom>
          <a:solidFill>
            <a:srgbClr val="2E739D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65473" tIns="65473" rIns="65473" bIns="65473" numCol="1" spcCol="1270" anchor="ctr" anchorCtr="0">
            <a:noAutofit/>
          </a:bodyPr>
          <a:lstStyle/>
          <a:p>
            <a:pPr algn="ctr" defTabSz="47410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33" b="1" dirty="0">
                <a:solidFill>
                  <a:srgbClr val="FFFFFF"/>
                </a:solidFill>
                <a:latin typeface="Roboto" panose="020B0604020202020204" charset="0"/>
                <a:ea typeface="Roboto" panose="020B0604020202020204" charset="0"/>
              </a:rPr>
              <a:t>Linux </a:t>
            </a:r>
            <a:r>
              <a:rPr lang="en-US" sz="1133" dirty="0">
                <a:solidFill>
                  <a:srgbClr val="FFFFFF"/>
                </a:solidFill>
                <a:latin typeface="Roboto" panose="020B0604020202020204" charset="0"/>
                <a:ea typeface="Roboto" panose="020B0604020202020204" charset="0"/>
              </a:rPr>
              <a:t>Server</a:t>
            </a:r>
          </a:p>
        </p:txBody>
      </p:sp>
      <p:pic>
        <p:nvPicPr>
          <p:cNvPr id="12" name="Picture 41">
            <a:extLst>
              <a:ext uri="{FF2B5EF4-FFF2-40B4-BE49-F238E27FC236}">
                <a16:creationId xmlns:a16="http://schemas.microsoft.com/office/drawing/2014/main" id="{EBBDF035-7C18-468C-B9FF-0566F40F8F8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7656" y="3942593"/>
            <a:ext cx="480144" cy="480142"/>
          </a:xfrm>
          <a:prstGeom prst="rect">
            <a:avLst/>
          </a:prstGeom>
        </p:spPr>
      </p:pic>
      <p:pic>
        <p:nvPicPr>
          <p:cNvPr id="18" name="Picture 8" descr="Image result for oracle logo png">
            <a:extLst>
              <a:ext uri="{FF2B5EF4-FFF2-40B4-BE49-F238E27FC236}">
                <a16:creationId xmlns:a16="http://schemas.microsoft.com/office/drawing/2014/main" id="{6FE24DEC-F6DA-4CC6-8737-B97F0C1066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0939" y="4153949"/>
            <a:ext cx="1003743" cy="14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13">
            <a:extLst>
              <a:ext uri="{FF2B5EF4-FFF2-40B4-BE49-F238E27FC236}">
                <a16:creationId xmlns:a16="http://schemas.microsoft.com/office/drawing/2014/main" id="{58BF2CDF-10B4-4ABF-B106-C852FB7F2209}"/>
              </a:ext>
            </a:extLst>
          </p:cNvPr>
          <p:cNvSpPr>
            <a:spLocks/>
          </p:cNvSpPr>
          <p:nvPr/>
        </p:nvSpPr>
        <p:spPr>
          <a:xfrm>
            <a:off x="963314" y="2435595"/>
            <a:ext cx="865009" cy="939340"/>
          </a:xfrm>
          <a:prstGeom prst="rect">
            <a:avLst/>
          </a:prstGeom>
          <a:solidFill>
            <a:srgbClr val="20506E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65473" tIns="65473" rIns="65473" bIns="65473" numCol="1" spcCol="1270" anchor="ctr" anchorCtr="0">
            <a:noAutofit/>
          </a:bodyPr>
          <a:lstStyle/>
          <a:p>
            <a:pPr algn="ctr" defTabSz="47410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33" dirty="0">
                <a:solidFill>
                  <a:srgbClr val="FFFFFF"/>
                </a:solidFill>
                <a:latin typeface="Roboto" panose="020B0604020202020204" charset="0"/>
                <a:ea typeface="Roboto" panose="020B0604020202020204" charset="0"/>
              </a:rPr>
              <a:t>Windows Server</a:t>
            </a:r>
          </a:p>
        </p:txBody>
      </p:sp>
      <p:sp>
        <p:nvSpPr>
          <p:cNvPr id="30" name="Rectangle 14">
            <a:extLst>
              <a:ext uri="{FF2B5EF4-FFF2-40B4-BE49-F238E27FC236}">
                <a16:creationId xmlns:a16="http://schemas.microsoft.com/office/drawing/2014/main" id="{B06D6A3F-16D4-4433-8733-84D1BD38453F}"/>
              </a:ext>
            </a:extLst>
          </p:cNvPr>
          <p:cNvSpPr>
            <a:spLocks/>
          </p:cNvSpPr>
          <p:nvPr/>
        </p:nvSpPr>
        <p:spPr>
          <a:xfrm>
            <a:off x="1887870" y="2435595"/>
            <a:ext cx="865009" cy="939340"/>
          </a:xfrm>
          <a:prstGeom prst="rect">
            <a:avLst/>
          </a:prstGeom>
          <a:solidFill>
            <a:srgbClr val="20506E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65473" tIns="65473" rIns="65473" bIns="65473" numCol="1" spcCol="1270" anchor="ctr" anchorCtr="0">
            <a:noAutofit/>
          </a:bodyPr>
          <a:lstStyle/>
          <a:p>
            <a:pPr algn="ctr" defTabSz="47410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33" dirty="0">
                <a:solidFill>
                  <a:srgbClr val="FFFFFF"/>
                </a:solidFill>
                <a:latin typeface="Roboto" panose="020B0604020202020204" charset="0"/>
                <a:ea typeface="Roboto" panose="020B0604020202020204" charset="0"/>
              </a:rPr>
              <a:t>Windows PC</a:t>
            </a:r>
          </a:p>
        </p:txBody>
      </p:sp>
      <p:sp>
        <p:nvSpPr>
          <p:cNvPr id="31" name="Rectangle 19">
            <a:extLst>
              <a:ext uri="{FF2B5EF4-FFF2-40B4-BE49-F238E27FC236}">
                <a16:creationId xmlns:a16="http://schemas.microsoft.com/office/drawing/2014/main" id="{EAB01B80-DF80-4E83-8A6A-39EFF9EA7E2A}"/>
              </a:ext>
            </a:extLst>
          </p:cNvPr>
          <p:cNvSpPr>
            <a:spLocks/>
          </p:cNvSpPr>
          <p:nvPr/>
        </p:nvSpPr>
        <p:spPr>
          <a:xfrm>
            <a:off x="2812426" y="2435595"/>
            <a:ext cx="865009" cy="939340"/>
          </a:xfrm>
          <a:prstGeom prst="rect">
            <a:avLst/>
          </a:prstGeom>
          <a:solidFill>
            <a:srgbClr val="20506E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65473" tIns="65473" rIns="65473" bIns="65473" numCol="1" spcCol="1270" anchor="ctr" anchorCtr="0">
            <a:noAutofit/>
          </a:bodyPr>
          <a:lstStyle/>
          <a:p>
            <a:pPr algn="ctr" defTabSz="47410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33" dirty="0">
                <a:solidFill>
                  <a:srgbClr val="FFFFFF"/>
                </a:solidFill>
                <a:latin typeface="Roboto" panose="020B0604020202020204" charset="0"/>
                <a:ea typeface="Roboto" panose="020B0604020202020204" charset="0"/>
              </a:rPr>
              <a:t>Windows System State</a:t>
            </a:r>
          </a:p>
        </p:txBody>
      </p:sp>
      <p:sp>
        <p:nvSpPr>
          <p:cNvPr id="32" name="Rectangle 20">
            <a:extLst>
              <a:ext uri="{FF2B5EF4-FFF2-40B4-BE49-F238E27FC236}">
                <a16:creationId xmlns:a16="http://schemas.microsoft.com/office/drawing/2014/main" id="{BE2F6EA8-BBF2-4537-962C-DEACBF1CA37E}"/>
              </a:ext>
            </a:extLst>
          </p:cNvPr>
          <p:cNvSpPr>
            <a:spLocks/>
          </p:cNvSpPr>
          <p:nvPr/>
        </p:nvSpPr>
        <p:spPr>
          <a:xfrm>
            <a:off x="3736982" y="2435595"/>
            <a:ext cx="865009" cy="939340"/>
          </a:xfrm>
          <a:prstGeom prst="rect">
            <a:avLst/>
          </a:prstGeom>
          <a:solidFill>
            <a:srgbClr val="20506E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65473" tIns="65473" rIns="65473" bIns="65473" numCol="1" spcCol="1270" anchor="ctr" anchorCtr="0">
            <a:noAutofit/>
          </a:bodyPr>
          <a:lstStyle/>
          <a:p>
            <a:pPr algn="ctr" defTabSz="47410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33">
                <a:solidFill>
                  <a:srgbClr val="FFFFFF"/>
                </a:solidFill>
                <a:latin typeface="Roboto" panose="020B0604020202020204" charset="0"/>
                <a:ea typeface="Roboto" panose="020B0604020202020204" charset="0"/>
              </a:rPr>
              <a:t>SQL Server</a:t>
            </a:r>
            <a:endParaRPr lang="en-US" sz="1133" dirty="0">
              <a:solidFill>
                <a:srgbClr val="FFFFFF"/>
              </a:solidFill>
              <a:latin typeface="Roboto" panose="020B0604020202020204" charset="0"/>
              <a:ea typeface="Roboto" panose="020B0604020202020204" charset="0"/>
            </a:endParaRPr>
          </a:p>
        </p:txBody>
      </p:sp>
      <p:sp>
        <p:nvSpPr>
          <p:cNvPr id="33" name="Rectangle 22">
            <a:extLst>
              <a:ext uri="{FF2B5EF4-FFF2-40B4-BE49-F238E27FC236}">
                <a16:creationId xmlns:a16="http://schemas.microsoft.com/office/drawing/2014/main" id="{3CB5A01D-C7CB-43B8-9348-57519579A545}"/>
              </a:ext>
            </a:extLst>
          </p:cNvPr>
          <p:cNvSpPr>
            <a:spLocks/>
          </p:cNvSpPr>
          <p:nvPr/>
        </p:nvSpPr>
        <p:spPr>
          <a:xfrm>
            <a:off x="4661538" y="2435595"/>
            <a:ext cx="865009" cy="939340"/>
          </a:xfrm>
          <a:prstGeom prst="rect">
            <a:avLst/>
          </a:prstGeom>
          <a:solidFill>
            <a:srgbClr val="20506E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65473" tIns="65473" rIns="65473" bIns="65473" numCol="1" spcCol="1270" anchor="ctr" anchorCtr="0">
            <a:noAutofit/>
          </a:bodyPr>
          <a:lstStyle/>
          <a:p>
            <a:pPr algn="ctr" defTabSz="47410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33">
                <a:solidFill>
                  <a:srgbClr val="FFFFFF"/>
                </a:solidFill>
                <a:latin typeface="Roboto" panose="020B0604020202020204" charset="0"/>
                <a:ea typeface="Roboto" panose="020B0604020202020204" charset="0"/>
              </a:rPr>
              <a:t>Active Directory</a:t>
            </a:r>
            <a:endParaRPr lang="en-US" sz="1133" dirty="0">
              <a:solidFill>
                <a:srgbClr val="FFFFFF"/>
              </a:solidFill>
              <a:latin typeface="Roboto" panose="020B0604020202020204" charset="0"/>
              <a:ea typeface="Roboto" panose="020B0604020202020204" charset="0"/>
            </a:endParaRPr>
          </a:p>
        </p:txBody>
      </p:sp>
      <p:sp>
        <p:nvSpPr>
          <p:cNvPr id="34" name="Rectangle 23">
            <a:extLst>
              <a:ext uri="{FF2B5EF4-FFF2-40B4-BE49-F238E27FC236}">
                <a16:creationId xmlns:a16="http://schemas.microsoft.com/office/drawing/2014/main" id="{2008AC34-6535-47E4-984A-C48A59EC5925}"/>
              </a:ext>
            </a:extLst>
          </p:cNvPr>
          <p:cNvSpPr>
            <a:spLocks/>
          </p:cNvSpPr>
          <p:nvPr/>
        </p:nvSpPr>
        <p:spPr>
          <a:xfrm>
            <a:off x="5586094" y="2435595"/>
            <a:ext cx="865009" cy="939340"/>
          </a:xfrm>
          <a:prstGeom prst="rect">
            <a:avLst/>
          </a:prstGeom>
          <a:solidFill>
            <a:srgbClr val="20506E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65473" tIns="65473" rIns="65473" bIns="65473" numCol="1" spcCol="1270" anchor="ctr" anchorCtr="0">
            <a:noAutofit/>
          </a:bodyPr>
          <a:lstStyle/>
          <a:p>
            <a:pPr algn="ctr" defTabSz="47410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33">
                <a:solidFill>
                  <a:srgbClr val="FFFFFF"/>
                </a:solidFill>
                <a:latin typeface="Roboto" panose="020B0604020202020204" charset="0"/>
                <a:ea typeface="Roboto" panose="020B0604020202020204" charset="0"/>
              </a:rPr>
              <a:t>Exchange</a:t>
            </a:r>
            <a:endParaRPr lang="en-US" sz="1133" dirty="0">
              <a:solidFill>
                <a:srgbClr val="FFFFFF"/>
              </a:solidFill>
              <a:latin typeface="Roboto" panose="020B0604020202020204" charset="0"/>
              <a:ea typeface="Roboto" panose="020B0604020202020204" charset="0"/>
            </a:endParaRPr>
          </a:p>
        </p:txBody>
      </p:sp>
      <p:sp>
        <p:nvSpPr>
          <p:cNvPr id="35" name="Rectangle 24">
            <a:extLst>
              <a:ext uri="{FF2B5EF4-FFF2-40B4-BE49-F238E27FC236}">
                <a16:creationId xmlns:a16="http://schemas.microsoft.com/office/drawing/2014/main" id="{B9AE4BDC-971F-436A-9C85-73454724D212}"/>
              </a:ext>
            </a:extLst>
          </p:cNvPr>
          <p:cNvSpPr>
            <a:spLocks/>
          </p:cNvSpPr>
          <p:nvPr/>
        </p:nvSpPr>
        <p:spPr>
          <a:xfrm>
            <a:off x="6510648" y="2435595"/>
            <a:ext cx="841527" cy="939340"/>
          </a:xfrm>
          <a:prstGeom prst="rect">
            <a:avLst/>
          </a:prstGeom>
          <a:solidFill>
            <a:srgbClr val="20506E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65473" tIns="65473" rIns="65473" bIns="65473" numCol="1" spcCol="1270" anchor="ctr" anchorCtr="0">
            <a:noAutofit/>
          </a:bodyPr>
          <a:lstStyle/>
          <a:p>
            <a:pPr algn="ctr" defTabSz="47410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33" dirty="0">
                <a:solidFill>
                  <a:srgbClr val="FFFFFF"/>
                </a:solidFill>
                <a:latin typeface="Roboto" panose="020B0604020202020204" charset="0"/>
                <a:ea typeface="Roboto" panose="020B0604020202020204" charset="0"/>
              </a:rPr>
              <a:t>Hyper-V</a:t>
            </a:r>
          </a:p>
        </p:txBody>
      </p:sp>
      <p:pic>
        <p:nvPicPr>
          <p:cNvPr id="36" name="Picture 25">
            <a:extLst>
              <a:ext uri="{FF2B5EF4-FFF2-40B4-BE49-F238E27FC236}">
                <a16:creationId xmlns:a16="http://schemas.microsoft.com/office/drawing/2014/main" id="{C50894ED-081C-45E5-8BFF-ACC760F06D3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644" y="1679786"/>
            <a:ext cx="2141665" cy="787797"/>
          </a:xfrm>
          <a:prstGeom prst="rect">
            <a:avLst/>
          </a:prstGeom>
        </p:spPr>
      </p:pic>
      <p:cxnSp>
        <p:nvCxnSpPr>
          <p:cNvPr id="37" name="Straight Connector 26">
            <a:extLst>
              <a:ext uri="{FF2B5EF4-FFF2-40B4-BE49-F238E27FC236}">
                <a16:creationId xmlns:a16="http://schemas.microsoft.com/office/drawing/2014/main" id="{0711B64C-84FD-404C-8B2F-FB18EA431083}"/>
              </a:ext>
            </a:extLst>
          </p:cNvPr>
          <p:cNvCxnSpPr>
            <a:cxnSpLocks/>
          </p:cNvCxnSpPr>
          <p:nvPr/>
        </p:nvCxnSpPr>
        <p:spPr>
          <a:xfrm>
            <a:off x="963314" y="2354108"/>
            <a:ext cx="6388861" cy="0"/>
          </a:xfrm>
          <a:prstGeom prst="line">
            <a:avLst/>
          </a:prstGeom>
          <a:ln w="22225">
            <a:solidFill>
              <a:srgbClr val="266778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2" name="Imagem 41">
            <a:extLst>
              <a:ext uri="{FF2B5EF4-FFF2-40B4-BE49-F238E27FC236}">
                <a16:creationId xmlns:a16="http://schemas.microsoft.com/office/drawing/2014/main" id="{4732DF06-AF94-4489-9046-2A33439EC2B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304" y="3904742"/>
            <a:ext cx="631952" cy="517993"/>
          </a:xfrm>
          <a:prstGeom prst="rect">
            <a:avLst/>
          </a:prstGeom>
        </p:spPr>
      </p:pic>
      <p:pic>
        <p:nvPicPr>
          <p:cNvPr id="44" name="Imagem 43" descr="Uma imagem contendo desenho&#10;&#10;Descrição gerada automaticamente">
            <a:extLst>
              <a:ext uri="{FF2B5EF4-FFF2-40B4-BE49-F238E27FC236}">
                <a16:creationId xmlns:a16="http://schemas.microsoft.com/office/drawing/2014/main" id="{4F1047FB-29C1-4378-9F99-49D0D287415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901" y="3966412"/>
            <a:ext cx="456323" cy="456323"/>
          </a:xfrm>
          <a:prstGeom prst="rect">
            <a:avLst/>
          </a:prstGeom>
        </p:spPr>
      </p:pic>
      <p:pic>
        <p:nvPicPr>
          <p:cNvPr id="47" name="Picture 6" descr="Image result for citrix xenserver logo">
            <a:extLst>
              <a:ext uri="{FF2B5EF4-FFF2-40B4-BE49-F238E27FC236}">
                <a16:creationId xmlns:a16="http://schemas.microsoft.com/office/drawing/2014/main" id="{3ECC9439-9264-4ABA-BB38-84132828CC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20422" y="3996015"/>
            <a:ext cx="426720" cy="42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Imagem 57" descr="Uma imagem contendo luz, desenho&#10;&#10;Descrição gerada automaticamente">
            <a:extLst>
              <a:ext uri="{FF2B5EF4-FFF2-40B4-BE49-F238E27FC236}">
                <a16:creationId xmlns:a16="http://schemas.microsoft.com/office/drawing/2014/main" id="{46529FBA-3626-4265-9840-76B0B50D24F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591" y="3795971"/>
            <a:ext cx="755292" cy="626764"/>
          </a:xfrm>
          <a:prstGeom prst="rect">
            <a:avLst/>
          </a:prstGeom>
        </p:spPr>
      </p:pic>
      <p:cxnSp>
        <p:nvCxnSpPr>
          <p:cNvPr id="39" name="Straight Connector 26">
            <a:extLst>
              <a:ext uri="{FF2B5EF4-FFF2-40B4-BE49-F238E27FC236}">
                <a16:creationId xmlns:a16="http://schemas.microsoft.com/office/drawing/2014/main" id="{C07AC3A0-C669-47BC-B070-CB81C9F66700}"/>
              </a:ext>
            </a:extLst>
          </p:cNvPr>
          <p:cNvCxnSpPr>
            <a:cxnSpLocks/>
          </p:cNvCxnSpPr>
          <p:nvPr/>
        </p:nvCxnSpPr>
        <p:spPr>
          <a:xfrm>
            <a:off x="973751" y="4558099"/>
            <a:ext cx="7375573" cy="0"/>
          </a:xfrm>
          <a:prstGeom prst="line">
            <a:avLst/>
          </a:prstGeom>
          <a:ln w="22225">
            <a:solidFill>
              <a:srgbClr val="00A4F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Rectangle 33">
            <a:extLst>
              <a:ext uri="{FF2B5EF4-FFF2-40B4-BE49-F238E27FC236}">
                <a16:creationId xmlns:a16="http://schemas.microsoft.com/office/drawing/2014/main" id="{FB6EC017-E8F5-426D-818F-E7788F0A30F1}"/>
              </a:ext>
            </a:extLst>
          </p:cNvPr>
          <p:cNvSpPr>
            <a:spLocks/>
          </p:cNvSpPr>
          <p:nvPr/>
        </p:nvSpPr>
        <p:spPr>
          <a:xfrm>
            <a:off x="1911008" y="4669195"/>
            <a:ext cx="853440" cy="939340"/>
          </a:xfrm>
          <a:prstGeom prst="rect">
            <a:avLst/>
          </a:prstGeom>
          <a:solidFill>
            <a:srgbClr val="2E739D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65473" tIns="65473" rIns="65473" bIns="65473" numCol="1" spcCol="1270" anchor="ctr" anchorCtr="0">
            <a:noAutofit/>
          </a:bodyPr>
          <a:lstStyle/>
          <a:p>
            <a:pPr algn="ctr" defTabSz="47410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33" dirty="0">
                <a:solidFill>
                  <a:srgbClr val="FFFFFF"/>
                </a:solidFill>
                <a:latin typeface="Roboto" panose="020B0604020202020204" charset="0"/>
                <a:ea typeface="Roboto" panose="020B0604020202020204" charset="0"/>
              </a:rPr>
              <a:t>VMware</a:t>
            </a:r>
          </a:p>
        </p:txBody>
      </p:sp>
      <p:sp>
        <p:nvSpPr>
          <p:cNvPr id="28" name="Rectangle 33">
            <a:extLst>
              <a:ext uri="{FF2B5EF4-FFF2-40B4-BE49-F238E27FC236}">
                <a16:creationId xmlns:a16="http://schemas.microsoft.com/office/drawing/2014/main" id="{E6B11B8E-6979-4926-A0AE-75DD880076A0}"/>
              </a:ext>
            </a:extLst>
          </p:cNvPr>
          <p:cNvSpPr>
            <a:spLocks/>
          </p:cNvSpPr>
          <p:nvPr/>
        </p:nvSpPr>
        <p:spPr>
          <a:xfrm>
            <a:off x="2829779" y="4669195"/>
            <a:ext cx="853440" cy="939340"/>
          </a:xfrm>
          <a:prstGeom prst="rect">
            <a:avLst/>
          </a:prstGeom>
          <a:solidFill>
            <a:srgbClr val="2E739D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65473" tIns="65473" rIns="65473" bIns="65473" numCol="1" spcCol="1270" anchor="ctr" anchorCtr="0">
            <a:noAutofit/>
          </a:bodyPr>
          <a:lstStyle/>
          <a:p>
            <a:pPr algn="ctr" defTabSz="47410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33" dirty="0">
                <a:solidFill>
                  <a:srgbClr val="FFFFFF"/>
                </a:solidFill>
                <a:latin typeface="Roboto" panose="020B0604020202020204" charset="0"/>
                <a:ea typeface="Roboto" panose="020B0604020202020204" charset="0"/>
              </a:rPr>
              <a:t>Citrix</a:t>
            </a:r>
          </a:p>
          <a:p>
            <a:pPr algn="ctr" defTabSz="47410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33" dirty="0">
                <a:solidFill>
                  <a:srgbClr val="FFFFFF"/>
                </a:solidFill>
                <a:latin typeface="Roboto" panose="020B0604020202020204" charset="0"/>
                <a:ea typeface="Roboto" panose="020B0604020202020204" charset="0"/>
              </a:rPr>
              <a:t>XenServer</a:t>
            </a:r>
          </a:p>
        </p:txBody>
      </p:sp>
      <p:sp>
        <p:nvSpPr>
          <p:cNvPr id="38" name="Rectangle 33">
            <a:extLst>
              <a:ext uri="{FF2B5EF4-FFF2-40B4-BE49-F238E27FC236}">
                <a16:creationId xmlns:a16="http://schemas.microsoft.com/office/drawing/2014/main" id="{15D8ED5C-8E16-48C9-90A0-3C210CC2567E}"/>
              </a:ext>
            </a:extLst>
          </p:cNvPr>
          <p:cNvSpPr>
            <a:spLocks/>
          </p:cNvSpPr>
          <p:nvPr/>
        </p:nvSpPr>
        <p:spPr>
          <a:xfrm>
            <a:off x="3760120" y="4669195"/>
            <a:ext cx="853440" cy="939340"/>
          </a:xfrm>
          <a:prstGeom prst="rect">
            <a:avLst/>
          </a:prstGeom>
          <a:solidFill>
            <a:srgbClr val="2E739D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65473" tIns="65473" rIns="65473" bIns="65473" numCol="1" spcCol="1270" anchor="ctr" anchorCtr="0">
            <a:noAutofit/>
          </a:bodyPr>
          <a:lstStyle/>
          <a:p>
            <a:pPr algn="ctr" defTabSz="47410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33" dirty="0">
                <a:solidFill>
                  <a:srgbClr val="FFFFFF"/>
                </a:solidFill>
                <a:latin typeface="Roboto" panose="020B0604020202020204" charset="0"/>
                <a:ea typeface="Roboto" panose="020B0604020202020204" charset="0"/>
              </a:rPr>
              <a:t>Proxmox</a:t>
            </a:r>
          </a:p>
        </p:txBody>
      </p:sp>
      <p:sp>
        <p:nvSpPr>
          <p:cNvPr id="41" name="Rectangle 33">
            <a:extLst>
              <a:ext uri="{FF2B5EF4-FFF2-40B4-BE49-F238E27FC236}">
                <a16:creationId xmlns:a16="http://schemas.microsoft.com/office/drawing/2014/main" id="{998749BF-9521-427C-B45D-8B59759A2786}"/>
              </a:ext>
            </a:extLst>
          </p:cNvPr>
          <p:cNvSpPr>
            <a:spLocks/>
          </p:cNvSpPr>
          <p:nvPr/>
        </p:nvSpPr>
        <p:spPr>
          <a:xfrm>
            <a:off x="4673107" y="4669195"/>
            <a:ext cx="853440" cy="939340"/>
          </a:xfrm>
          <a:prstGeom prst="rect">
            <a:avLst/>
          </a:prstGeom>
          <a:solidFill>
            <a:srgbClr val="2E739D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65473" tIns="65473" rIns="65473" bIns="65473" numCol="1" spcCol="1270" anchor="ctr" anchorCtr="0">
            <a:noAutofit/>
          </a:bodyPr>
          <a:lstStyle/>
          <a:p>
            <a:pPr algn="ctr" defTabSz="47410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33" dirty="0">
                <a:solidFill>
                  <a:srgbClr val="FFFFFF"/>
                </a:solidFill>
                <a:latin typeface="Roboto" panose="020B0604020202020204" charset="0"/>
                <a:ea typeface="Roboto" panose="020B0604020202020204" charset="0"/>
              </a:rPr>
              <a:t>Oracle</a:t>
            </a:r>
          </a:p>
          <a:p>
            <a:pPr algn="ctr" defTabSz="47410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33" dirty="0">
                <a:solidFill>
                  <a:srgbClr val="FFFFFF"/>
                </a:solidFill>
                <a:latin typeface="Roboto" panose="020B0604020202020204" charset="0"/>
                <a:ea typeface="Roboto" panose="020B0604020202020204" charset="0"/>
              </a:rPr>
              <a:t>10G/11G/11G XE/12c</a:t>
            </a:r>
          </a:p>
        </p:txBody>
      </p:sp>
      <p:sp>
        <p:nvSpPr>
          <p:cNvPr id="65" name="Rectangle 33">
            <a:extLst>
              <a:ext uri="{FF2B5EF4-FFF2-40B4-BE49-F238E27FC236}">
                <a16:creationId xmlns:a16="http://schemas.microsoft.com/office/drawing/2014/main" id="{B97CDDFA-BA43-4CFD-81F3-37C13AEB1D75}"/>
              </a:ext>
            </a:extLst>
          </p:cNvPr>
          <p:cNvSpPr>
            <a:spLocks/>
          </p:cNvSpPr>
          <p:nvPr/>
        </p:nvSpPr>
        <p:spPr>
          <a:xfrm>
            <a:off x="5603447" y="4669195"/>
            <a:ext cx="853440" cy="939340"/>
          </a:xfrm>
          <a:prstGeom prst="rect">
            <a:avLst/>
          </a:prstGeom>
          <a:solidFill>
            <a:srgbClr val="2E739D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65473" tIns="65473" rIns="65473" bIns="65473" numCol="1" spcCol="1270" anchor="ctr" anchorCtr="0">
            <a:noAutofit/>
          </a:bodyPr>
          <a:lstStyle/>
          <a:p>
            <a:pPr algn="ctr" defTabSz="47410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33" dirty="0">
                <a:solidFill>
                  <a:srgbClr val="FFFFFF"/>
                </a:solidFill>
                <a:latin typeface="Roboto" panose="020B0604020202020204" charset="0"/>
                <a:ea typeface="Roboto" panose="020B0604020202020204" charset="0"/>
              </a:rPr>
              <a:t>MySQL</a:t>
            </a:r>
          </a:p>
        </p:txBody>
      </p:sp>
      <p:sp>
        <p:nvSpPr>
          <p:cNvPr id="67" name="Rectangle 33">
            <a:extLst>
              <a:ext uri="{FF2B5EF4-FFF2-40B4-BE49-F238E27FC236}">
                <a16:creationId xmlns:a16="http://schemas.microsoft.com/office/drawing/2014/main" id="{0382EF2D-B9D1-4B27-8479-D7A9D2A582C6}"/>
              </a:ext>
            </a:extLst>
          </p:cNvPr>
          <p:cNvSpPr>
            <a:spLocks/>
          </p:cNvSpPr>
          <p:nvPr/>
        </p:nvSpPr>
        <p:spPr>
          <a:xfrm>
            <a:off x="6556102" y="4669195"/>
            <a:ext cx="853440" cy="939340"/>
          </a:xfrm>
          <a:prstGeom prst="rect">
            <a:avLst/>
          </a:prstGeom>
          <a:solidFill>
            <a:srgbClr val="2E739D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65473" tIns="65473" rIns="65473" bIns="65473" numCol="1" spcCol="1270" anchor="ctr" anchorCtr="0">
            <a:noAutofit/>
          </a:bodyPr>
          <a:lstStyle/>
          <a:p>
            <a:pPr algn="ctr" defTabSz="47410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33" dirty="0">
                <a:solidFill>
                  <a:srgbClr val="FFFFFF"/>
                </a:solidFill>
                <a:latin typeface="Roboto" panose="020B0604020202020204" charset="0"/>
                <a:ea typeface="Roboto" panose="020B0604020202020204" charset="0"/>
              </a:rPr>
              <a:t>Firebird</a:t>
            </a:r>
          </a:p>
        </p:txBody>
      </p:sp>
      <p:sp>
        <p:nvSpPr>
          <p:cNvPr id="69" name="Rectangle 33">
            <a:extLst>
              <a:ext uri="{FF2B5EF4-FFF2-40B4-BE49-F238E27FC236}">
                <a16:creationId xmlns:a16="http://schemas.microsoft.com/office/drawing/2014/main" id="{2EB3EA9E-E199-4556-BBF3-DD8FB996C8CE}"/>
              </a:ext>
            </a:extLst>
          </p:cNvPr>
          <p:cNvSpPr>
            <a:spLocks/>
          </p:cNvSpPr>
          <p:nvPr/>
        </p:nvSpPr>
        <p:spPr>
          <a:xfrm>
            <a:off x="7508757" y="4669195"/>
            <a:ext cx="853440" cy="939340"/>
          </a:xfrm>
          <a:prstGeom prst="rect">
            <a:avLst/>
          </a:prstGeom>
          <a:solidFill>
            <a:srgbClr val="2E739D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spcFirstLastPara="0" vert="horz" wrap="square" lIns="65473" tIns="65473" rIns="65473" bIns="65473" numCol="1" spcCol="1270" anchor="ctr" anchorCtr="0">
            <a:noAutofit/>
          </a:bodyPr>
          <a:lstStyle/>
          <a:p>
            <a:pPr algn="ctr" defTabSz="47410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33" dirty="0">
                <a:solidFill>
                  <a:srgbClr val="FFFFFF"/>
                </a:solidFill>
                <a:latin typeface="Roboto" panose="020B0604020202020204" charset="0"/>
                <a:ea typeface="Roboto" panose="020B0604020202020204" charset="0"/>
              </a:rPr>
              <a:t>Postgre</a:t>
            </a:r>
          </a:p>
          <a:p>
            <a:pPr algn="ctr" defTabSz="47410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33" dirty="0">
                <a:solidFill>
                  <a:srgbClr val="FFFFFF"/>
                </a:solidFill>
                <a:latin typeface="Roboto" panose="020B0604020202020204" charset="0"/>
                <a:ea typeface="Roboto" panose="020B0604020202020204" charset="0"/>
              </a:rPr>
              <a:t>SQL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5E3B75F-3C4C-40A4-A9D3-1F9F6B4C9A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325" y="3904742"/>
            <a:ext cx="653507" cy="653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052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B31172C-B3B3-41FE-88B3-81CD152AB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6CFCA30-EAF0-4216-8773-480E96DE2E27}"/>
              </a:ext>
            </a:extLst>
          </p:cNvPr>
          <p:cNvSpPr txBox="1"/>
          <p:nvPr/>
        </p:nvSpPr>
        <p:spPr>
          <a:xfrm>
            <a:off x="406498" y="6384269"/>
            <a:ext cx="7685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spc="3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ARMAZENAMENTO SEGURO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2542260D-471E-4735-A1F2-F7689A28B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811" y="6308278"/>
            <a:ext cx="1251978" cy="426081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5623A026-9566-4D71-AC3C-73C0DA0AB4EE}"/>
              </a:ext>
            </a:extLst>
          </p:cNvPr>
          <p:cNvSpPr txBox="1"/>
          <p:nvPr/>
        </p:nvSpPr>
        <p:spPr>
          <a:xfrm>
            <a:off x="1081923" y="1059866"/>
            <a:ext cx="50902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Vantagens do Armazenamento em Nuvem</a:t>
            </a:r>
          </a:p>
        </p:txBody>
      </p:sp>
      <p:sp>
        <p:nvSpPr>
          <p:cNvPr id="31" name="Retângulo: Cantos Arredondados 30">
            <a:extLst>
              <a:ext uri="{FF2B5EF4-FFF2-40B4-BE49-F238E27FC236}">
                <a16:creationId xmlns:a16="http://schemas.microsoft.com/office/drawing/2014/main" id="{EF1FEC8A-D4AF-4F20-9D6D-A6EB66987926}"/>
              </a:ext>
            </a:extLst>
          </p:cNvPr>
          <p:cNvSpPr/>
          <p:nvPr/>
        </p:nvSpPr>
        <p:spPr>
          <a:xfrm>
            <a:off x="1181364" y="1921119"/>
            <a:ext cx="4366581" cy="1507881"/>
          </a:xfrm>
          <a:prstGeom prst="roundRect">
            <a:avLst>
              <a:gd name="adj" fmla="val 8772"/>
            </a:avLst>
          </a:prstGeom>
          <a:ln>
            <a:solidFill>
              <a:srgbClr val="2E739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A3CCA85E-7A3A-412A-A07D-A18ED2A03FEC}"/>
              </a:ext>
            </a:extLst>
          </p:cNvPr>
          <p:cNvSpPr txBox="1"/>
          <p:nvPr/>
        </p:nvSpPr>
        <p:spPr>
          <a:xfrm>
            <a:off x="2110687" y="2241988"/>
            <a:ext cx="31646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Segurança</a:t>
            </a:r>
          </a:p>
          <a:p>
            <a:r>
              <a:rPr lang="pt-BR" sz="13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Seus dados armazenados em Data Center Tier III com 100% de redundância</a:t>
            </a:r>
          </a:p>
        </p:txBody>
      </p:sp>
      <p:sp>
        <p:nvSpPr>
          <p:cNvPr id="26" name="Retângulo: Cantos Arredondados 25">
            <a:extLst>
              <a:ext uri="{FF2B5EF4-FFF2-40B4-BE49-F238E27FC236}">
                <a16:creationId xmlns:a16="http://schemas.microsoft.com/office/drawing/2014/main" id="{6F5E8D06-B01F-4355-B3FF-17BA53833413}"/>
              </a:ext>
            </a:extLst>
          </p:cNvPr>
          <p:cNvSpPr/>
          <p:nvPr/>
        </p:nvSpPr>
        <p:spPr>
          <a:xfrm>
            <a:off x="1181364" y="3699280"/>
            <a:ext cx="4366581" cy="1507881"/>
          </a:xfrm>
          <a:prstGeom prst="roundRect">
            <a:avLst>
              <a:gd name="adj" fmla="val 8772"/>
            </a:avLst>
          </a:prstGeom>
          <a:ln>
            <a:solidFill>
              <a:srgbClr val="2E739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D589A7AE-BCC6-42B6-B5AC-C718B239E278}"/>
              </a:ext>
            </a:extLst>
          </p:cNvPr>
          <p:cNvSpPr txBox="1"/>
          <p:nvPr/>
        </p:nvSpPr>
        <p:spPr>
          <a:xfrm>
            <a:off x="2110687" y="4125657"/>
            <a:ext cx="31646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Performance</a:t>
            </a:r>
          </a:p>
          <a:p>
            <a:r>
              <a:rPr lang="pt-BR" sz="13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Baixa latência para armazenamento </a:t>
            </a:r>
          </a:p>
          <a:p>
            <a:r>
              <a:rPr lang="pt-BR" sz="13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 arquivos, imagens e vídeos</a:t>
            </a:r>
          </a:p>
        </p:txBody>
      </p:sp>
      <p:sp>
        <p:nvSpPr>
          <p:cNvPr id="44" name="Retângulo: Cantos Arredondados 43">
            <a:extLst>
              <a:ext uri="{FF2B5EF4-FFF2-40B4-BE49-F238E27FC236}">
                <a16:creationId xmlns:a16="http://schemas.microsoft.com/office/drawing/2014/main" id="{F79B47F1-A992-405A-AFF5-14F7CB15C022}"/>
              </a:ext>
            </a:extLst>
          </p:cNvPr>
          <p:cNvSpPr/>
          <p:nvPr/>
        </p:nvSpPr>
        <p:spPr>
          <a:xfrm>
            <a:off x="5802655" y="1921119"/>
            <a:ext cx="4366581" cy="1507881"/>
          </a:xfrm>
          <a:prstGeom prst="roundRect">
            <a:avLst>
              <a:gd name="adj" fmla="val 8772"/>
            </a:avLst>
          </a:prstGeom>
          <a:ln>
            <a:solidFill>
              <a:srgbClr val="2E739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056CAFBD-BABC-45E2-BE43-EA7F57D6985C}"/>
              </a:ext>
            </a:extLst>
          </p:cNvPr>
          <p:cNvSpPr txBox="1"/>
          <p:nvPr/>
        </p:nvSpPr>
        <p:spPr>
          <a:xfrm>
            <a:off x="6731978" y="2241988"/>
            <a:ext cx="3164697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Aplicações</a:t>
            </a:r>
          </a:p>
          <a:p>
            <a:r>
              <a:rPr lang="pt-BR" sz="13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Sistemas de controle de acesso, Gestão Eletrônica de Documentos, Sistemas de EAD</a:t>
            </a:r>
          </a:p>
        </p:txBody>
      </p:sp>
      <p:sp>
        <p:nvSpPr>
          <p:cNvPr id="46" name="Retângulo: Cantos Arredondados 45">
            <a:extLst>
              <a:ext uri="{FF2B5EF4-FFF2-40B4-BE49-F238E27FC236}">
                <a16:creationId xmlns:a16="http://schemas.microsoft.com/office/drawing/2014/main" id="{A528F81F-F92F-4397-A239-70CC459742D3}"/>
              </a:ext>
            </a:extLst>
          </p:cNvPr>
          <p:cNvSpPr/>
          <p:nvPr/>
        </p:nvSpPr>
        <p:spPr>
          <a:xfrm>
            <a:off x="5802655" y="3699280"/>
            <a:ext cx="4366581" cy="1507881"/>
          </a:xfrm>
          <a:prstGeom prst="roundRect">
            <a:avLst>
              <a:gd name="adj" fmla="val 8772"/>
            </a:avLst>
          </a:prstGeom>
          <a:ln>
            <a:solidFill>
              <a:srgbClr val="2E739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7" name="CaixaDeTexto 46">
            <a:extLst>
              <a:ext uri="{FF2B5EF4-FFF2-40B4-BE49-F238E27FC236}">
                <a16:creationId xmlns:a16="http://schemas.microsoft.com/office/drawing/2014/main" id="{9CBFA01E-F49E-467D-89E7-38F4D037C79F}"/>
              </a:ext>
            </a:extLst>
          </p:cNvPr>
          <p:cNvSpPr txBox="1"/>
          <p:nvPr/>
        </p:nvSpPr>
        <p:spPr>
          <a:xfrm>
            <a:off x="6731978" y="3998693"/>
            <a:ext cx="3164697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Ilimitado</a:t>
            </a:r>
          </a:p>
          <a:p>
            <a:r>
              <a:rPr lang="pt-BR" sz="13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Não há limite para o armazenamento disponível, você pode contratar mais espaço sempre que julgar necessário</a:t>
            </a:r>
          </a:p>
        </p:txBody>
      </p:sp>
      <p:pic>
        <p:nvPicPr>
          <p:cNvPr id="48" name="Imagem 47">
            <a:extLst>
              <a:ext uri="{FF2B5EF4-FFF2-40B4-BE49-F238E27FC236}">
                <a16:creationId xmlns:a16="http://schemas.microsoft.com/office/drawing/2014/main" id="{3C7EDCE0-D7C3-4BFF-81E0-87AA10D791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0287" y="2475272"/>
            <a:ext cx="394215" cy="394215"/>
          </a:xfrm>
          <a:prstGeom prst="rect">
            <a:avLst/>
          </a:prstGeom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06902E33-7544-4828-AB50-068C33397C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70287" y="4255555"/>
            <a:ext cx="394215" cy="394215"/>
          </a:xfrm>
          <a:prstGeom prst="rect">
            <a:avLst/>
          </a:prstGeom>
        </p:spPr>
      </p:pic>
      <p:pic>
        <p:nvPicPr>
          <p:cNvPr id="50" name="Imagem 49">
            <a:extLst>
              <a:ext uri="{FF2B5EF4-FFF2-40B4-BE49-F238E27FC236}">
                <a16:creationId xmlns:a16="http://schemas.microsoft.com/office/drawing/2014/main" id="{1919B660-33F7-44A4-8E50-93852566D6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99889" y="2475272"/>
            <a:ext cx="394215" cy="394215"/>
          </a:xfrm>
          <a:prstGeom prst="rect">
            <a:avLst/>
          </a:prstGeom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8AA8751C-D7C8-4D15-9510-14F8C6916F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99889" y="4255555"/>
            <a:ext cx="394215" cy="394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7066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B31172C-B3B3-41FE-88B3-81CD152AB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61C2CD9B-BA2C-4ACA-B88F-4DD292D83D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6CFCA30-EAF0-4216-8773-480E96DE2E27}"/>
              </a:ext>
            </a:extLst>
          </p:cNvPr>
          <p:cNvSpPr txBox="1"/>
          <p:nvPr/>
        </p:nvSpPr>
        <p:spPr>
          <a:xfrm>
            <a:off x="406498" y="6384269"/>
            <a:ext cx="7685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spc="3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DATA CENTERS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2542260D-471E-4735-A1F2-F7689A28B7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811" y="6299838"/>
            <a:ext cx="1251978" cy="426081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0B970523-E3AA-4EB0-9489-07B964F5B509}"/>
              </a:ext>
            </a:extLst>
          </p:cNvPr>
          <p:cNvSpPr txBox="1"/>
          <p:nvPr/>
        </p:nvSpPr>
        <p:spPr>
          <a:xfrm>
            <a:off x="1398447" y="2267674"/>
            <a:ext cx="47214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Data Centers World </a:t>
            </a:r>
            <a:r>
              <a:rPr lang="pt-BR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Class</a:t>
            </a:r>
            <a:r>
              <a:rPr lang="pt-B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pt-BR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Tier</a:t>
            </a:r>
            <a:r>
              <a:rPr lang="pt-B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III com investimento superior a 200 milhões de reais em segurança</a:t>
            </a:r>
            <a:endParaRPr lang="pt-BR" dirty="0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A502EAC-ED61-432A-A256-BAB191B5FE49}"/>
              </a:ext>
            </a:extLst>
          </p:cNvPr>
          <p:cNvSpPr txBox="1"/>
          <p:nvPr/>
        </p:nvSpPr>
        <p:spPr>
          <a:xfrm>
            <a:off x="1081923" y="1059866"/>
            <a:ext cx="38920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ASCENTY: Os Maiores e Melhores Datacenters do Brasil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97A625D-FF59-4B12-90B5-75FC7D1B392A}"/>
              </a:ext>
            </a:extLst>
          </p:cNvPr>
          <p:cNvSpPr txBox="1"/>
          <p:nvPr/>
        </p:nvSpPr>
        <p:spPr>
          <a:xfrm>
            <a:off x="1398447" y="3294093"/>
            <a:ext cx="47214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Infraestrutura extremamente segura, abriga milhares de servidores e bancos de armazenamento </a:t>
            </a:r>
            <a:r>
              <a:rPr lang="pt-B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MS Gothic" panose="020B0609070205080204" pitchFamily="49" charset="-128"/>
                <a:ea typeface="MS Gothic" panose="020B0609070205080204" pitchFamily="49" charset="-128"/>
              </a:rPr>
              <a:t>de</a:t>
            </a:r>
            <a:r>
              <a:rPr lang="pt-B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dados</a:t>
            </a:r>
            <a:endParaRPr lang="pt-BR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CA46744C-9988-4597-ACD0-1640C65CDD9D}"/>
              </a:ext>
            </a:extLst>
          </p:cNvPr>
          <p:cNvSpPr txBox="1"/>
          <p:nvPr/>
        </p:nvSpPr>
        <p:spPr>
          <a:xfrm>
            <a:off x="1398446" y="4296235"/>
            <a:ext cx="47214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Segurança armada e vigilância 24 x 7 (CFTV)</a:t>
            </a:r>
            <a:endParaRPr lang="pt-BR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A0BE9B06-B433-45D4-8ADF-F10CF7165C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88134" y="2332612"/>
            <a:ext cx="210312" cy="210312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34C6ECB4-4541-47F6-9843-24299DEC8D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75942" y="3333880"/>
            <a:ext cx="210312" cy="210312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12307B12-F1D1-4E6B-8B74-1DDFC04D01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72308" y="4351212"/>
            <a:ext cx="210312" cy="210312"/>
          </a:xfrm>
          <a:prstGeom prst="rect">
            <a:avLst/>
          </a:prstGeom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id="{3D3766C8-20A5-41AA-8DAE-5AF7A4670053}"/>
              </a:ext>
            </a:extLst>
          </p:cNvPr>
          <p:cNvSpPr/>
          <p:nvPr/>
        </p:nvSpPr>
        <p:spPr>
          <a:xfrm>
            <a:off x="8034001" y="5194131"/>
            <a:ext cx="45719" cy="342900"/>
          </a:xfrm>
          <a:prstGeom prst="rect">
            <a:avLst/>
          </a:prstGeom>
          <a:solidFill>
            <a:srgbClr val="2E7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3619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B31172C-B3B3-41FE-88B3-81CD152AB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61C2CD9B-BA2C-4ACA-B88F-4DD292D83D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6CFCA30-EAF0-4216-8773-480E96DE2E27}"/>
              </a:ext>
            </a:extLst>
          </p:cNvPr>
          <p:cNvSpPr txBox="1"/>
          <p:nvPr/>
        </p:nvSpPr>
        <p:spPr>
          <a:xfrm>
            <a:off x="406498" y="6384269"/>
            <a:ext cx="7685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spc="3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DATA CENTERS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2542260D-471E-4735-A1F2-F7689A28B7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811" y="6299838"/>
            <a:ext cx="1251978" cy="426081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0B970523-E3AA-4EB0-9489-07B964F5B509}"/>
              </a:ext>
            </a:extLst>
          </p:cNvPr>
          <p:cNvSpPr txBox="1"/>
          <p:nvPr/>
        </p:nvSpPr>
        <p:spPr>
          <a:xfrm>
            <a:off x="1398447" y="2267674"/>
            <a:ext cx="47214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Sistemas inteligentes de detecção de fumaça e extinção de incêndio com gás inerte para não afetar os equipamentos.</a:t>
            </a:r>
            <a:endParaRPr lang="pt-BR" dirty="0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A502EAC-ED61-432A-A256-BAB191B5FE49}"/>
              </a:ext>
            </a:extLst>
          </p:cNvPr>
          <p:cNvSpPr txBox="1"/>
          <p:nvPr/>
        </p:nvSpPr>
        <p:spPr>
          <a:xfrm>
            <a:off x="1081923" y="1059866"/>
            <a:ext cx="38920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Certificações </a:t>
            </a:r>
          </a:p>
          <a:p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de Máxima Qualidade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797A625D-FF59-4B12-90B5-75FC7D1B392A}"/>
              </a:ext>
            </a:extLst>
          </p:cNvPr>
          <p:cNvSpPr txBox="1"/>
          <p:nvPr/>
        </p:nvSpPr>
        <p:spPr>
          <a:xfrm>
            <a:off x="1398447" y="3294093"/>
            <a:ext cx="47214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Sistema de energia ininterrupta (concessionária, UPS e geradores)</a:t>
            </a:r>
            <a:endParaRPr lang="pt-BR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CA46744C-9988-4597-ACD0-1640C65CDD9D}"/>
              </a:ext>
            </a:extLst>
          </p:cNvPr>
          <p:cNvSpPr txBox="1"/>
          <p:nvPr/>
        </p:nvSpPr>
        <p:spPr>
          <a:xfrm>
            <a:off x="1398446" y="4102804"/>
            <a:ext cx="47214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Controle de acesso por meios biométricos</a:t>
            </a:r>
            <a:endParaRPr lang="pt-BR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A0BE9B06-B433-45D4-8ADF-F10CF7165C0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88134" y="2332612"/>
            <a:ext cx="210312" cy="210312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34C6ECB4-4541-47F6-9843-24299DEC8D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75942" y="3333880"/>
            <a:ext cx="210312" cy="210312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12307B12-F1D1-4E6B-8B74-1DDFC04D01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72308" y="4157781"/>
            <a:ext cx="210312" cy="210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1560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B31172C-B3B3-41FE-88B3-81CD152AB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6CFCA30-EAF0-4216-8773-480E96DE2E27}"/>
              </a:ext>
            </a:extLst>
          </p:cNvPr>
          <p:cNvSpPr txBox="1"/>
          <p:nvPr/>
        </p:nvSpPr>
        <p:spPr>
          <a:xfrm>
            <a:off x="406498" y="6384269"/>
            <a:ext cx="7685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spc="3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VALORES: BACKUP EM NUVEM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2542260D-471E-4735-A1F2-F7689A28B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811" y="6308278"/>
            <a:ext cx="1251978" cy="426081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2C2A7FDF-D9D7-475C-8D50-5A8EDCF8AD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832" y="2417884"/>
            <a:ext cx="3919429" cy="1444995"/>
          </a:xfrm>
          <a:prstGeom prst="rect">
            <a:avLst/>
          </a:prstGeom>
        </p:spPr>
      </p:pic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9A2047BC-BE79-4DE1-B88C-7AF5718BE947}"/>
              </a:ext>
            </a:extLst>
          </p:cNvPr>
          <p:cNvSpPr/>
          <p:nvPr/>
        </p:nvSpPr>
        <p:spPr>
          <a:xfrm>
            <a:off x="6003783" y="651113"/>
            <a:ext cx="4401750" cy="4928415"/>
          </a:xfrm>
          <a:prstGeom prst="roundRect">
            <a:avLst>
              <a:gd name="adj" fmla="val 8772"/>
            </a:avLst>
          </a:prstGeom>
          <a:ln>
            <a:solidFill>
              <a:srgbClr val="2E739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6BAD7F23-B03C-4028-878F-3BC2FC320F98}"/>
              </a:ext>
            </a:extLst>
          </p:cNvPr>
          <p:cNvSpPr txBox="1"/>
          <p:nvPr/>
        </p:nvSpPr>
        <p:spPr>
          <a:xfrm>
            <a:off x="6171306" y="1177883"/>
            <a:ext cx="4066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Plataforma de Backup Profissional</a:t>
            </a:r>
          </a:p>
        </p:txBody>
      </p: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363E5ED2-46A0-4D9E-AAC8-1B65505155F1}"/>
              </a:ext>
            </a:extLst>
          </p:cNvPr>
          <p:cNvCxnSpPr>
            <a:cxnSpLocks/>
          </p:cNvCxnSpPr>
          <p:nvPr/>
        </p:nvCxnSpPr>
        <p:spPr>
          <a:xfrm>
            <a:off x="6447656" y="1666071"/>
            <a:ext cx="3514004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BAF98F27-1365-4763-90C3-35747BD502F4}"/>
              </a:ext>
            </a:extLst>
          </p:cNvPr>
          <p:cNvSpPr txBox="1"/>
          <p:nvPr/>
        </p:nvSpPr>
        <p:spPr>
          <a:xfrm>
            <a:off x="6191088" y="966339"/>
            <a:ext cx="40667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100" spc="300" dirty="0">
                <a:solidFill>
                  <a:srgbClr val="00B0F0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VALORES BACKUP PARA SERVIDORES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3190B38E-D040-40CE-BAE1-27DC70BD709C}"/>
              </a:ext>
            </a:extLst>
          </p:cNvPr>
          <p:cNvSpPr txBox="1"/>
          <p:nvPr/>
        </p:nvSpPr>
        <p:spPr>
          <a:xfrm>
            <a:off x="6639586" y="2023001"/>
            <a:ext cx="2589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Volume em Data Center</a:t>
            </a:r>
          </a:p>
          <a:p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100GB em Data Center TIER III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21BF3CEC-6AE9-467E-A64D-2269D95079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29273" y="2087939"/>
            <a:ext cx="210312" cy="210312"/>
          </a:xfrm>
          <a:prstGeom prst="rect">
            <a:avLst/>
          </a:prstGeom>
        </p:spPr>
      </p:pic>
      <p:sp>
        <p:nvSpPr>
          <p:cNvPr id="24" name="CaixaDeTexto 23">
            <a:extLst>
              <a:ext uri="{FF2B5EF4-FFF2-40B4-BE49-F238E27FC236}">
                <a16:creationId xmlns:a16="http://schemas.microsoft.com/office/drawing/2014/main" id="{58B63BCC-EA74-4277-9505-C0C0A9DC33CA}"/>
              </a:ext>
            </a:extLst>
          </p:cNvPr>
          <p:cNvSpPr txBox="1"/>
          <p:nvPr/>
        </p:nvSpPr>
        <p:spPr>
          <a:xfrm>
            <a:off x="6639585" y="2802258"/>
            <a:ext cx="33220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Licenças software BACKUP MANAGER</a:t>
            </a:r>
          </a:p>
          <a:p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00"/>
                </a:highlight>
                <a:latin typeface="Roboto" panose="02000000000000000000" pitchFamily="2" charset="0"/>
                <a:ea typeface="Roboto" panose="02000000000000000000" pitchFamily="2" charset="0"/>
              </a:rPr>
              <a:t>R$ seu preço </a:t>
            </a:r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por conta para </a:t>
            </a:r>
            <a:r>
              <a:rPr lang="pt-BR" sz="1400" dirty="0">
                <a:solidFill>
                  <a:srgbClr val="00B0F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ilimitados servidores</a:t>
            </a:r>
          </a:p>
        </p:txBody>
      </p:sp>
      <p:pic>
        <p:nvPicPr>
          <p:cNvPr id="25" name="Imagem 24">
            <a:extLst>
              <a:ext uri="{FF2B5EF4-FFF2-40B4-BE49-F238E27FC236}">
                <a16:creationId xmlns:a16="http://schemas.microsoft.com/office/drawing/2014/main" id="{E706C2FA-1C76-42C5-B3B5-368F7C72DE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29272" y="2867196"/>
            <a:ext cx="210312" cy="210312"/>
          </a:xfrm>
          <a:prstGeom prst="rect">
            <a:avLst/>
          </a:prstGeom>
        </p:spPr>
      </p:pic>
      <p:sp>
        <p:nvSpPr>
          <p:cNvPr id="26" name="CaixaDeTexto 25">
            <a:extLst>
              <a:ext uri="{FF2B5EF4-FFF2-40B4-BE49-F238E27FC236}">
                <a16:creationId xmlns:a16="http://schemas.microsoft.com/office/drawing/2014/main" id="{D55239CD-4F69-40F0-8E55-89CA1916D685}"/>
              </a:ext>
            </a:extLst>
          </p:cNvPr>
          <p:cNvSpPr txBox="1"/>
          <p:nvPr/>
        </p:nvSpPr>
        <p:spPr>
          <a:xfrm>
            <a:off x="6639584" y="3675759"/>
            <a:ext cx="33220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Suporte com equipe especializada</a:t>
            </a:r>
          </a:p>
          <a:p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Atendimento via painel administrativo</a:t>
            </a:r>
            <a:endParaRPr lang="pt-BR" sz="1400" dirty="0">
              <a:solidFill>
                <a:srgbClr val="00B0F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27" name="Imagem 26">
            <a:extLst>
              <a:ext uri="{FF2B5EF4-FFF2-40B4-BE49-F238E27FC236}">
                <a16:creationId xmlns:a16="http://schemas.microsoft.com/office/drawing/2014/main" id="{EBB71465-E9D1-4036-9392-6749F6F2D6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29271" y="3740697"/>
            <a:ext cx="210312" cy="210312"/>
          </a:xfrm>
          <a:prstGeom prst="rect">
            <a:avLst/>
          </a:prstGeom>
        </p:spPr>
      </p:pic>
      <p:cxnSp>
        <p:nvCxnSpPr>
          <p:cNvPr id="28" name="Conector reto 27">
            <a:extLst>
              <a:ext uri="{FF2B5EF4-FFF2-40B4-BE49-F238E27FC236}">
                <a16:creationId xmlns:a16="http://schemas.microsoft.com/office/drawing/2014/main" id="{48B25FCE-8F5A-4EAC-B751-B4B5E555E897}"/>
              </a:ext>
            </a:extLst>
          </p:cNvPr>
          <p:cNvCxnSpPr>
            <a:cxnSpLocks/>
          </p:cNvCxnSpPr>
          <p:nvPr/>
        </p:nvCxnSpPr>
        <p:spPr>
          <a:xfrm>
            <a:off x="6447656" y="4553204"/>
            <a:ext cx="3514004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DB425AAD-60D8-42CD-A6E4-BE7AA0273485}"/>
              </a:ext>
            </a:extLst>
          </p:cNvPr>
          <p:cNvSpPr txBox="1"/>
          <p:nvPr/>
        </p:nvSpPr>
        <p:spPr>
          <a:xfrm>
            <a:off x="6534427" y="4710436"/>
            <a:ext cx="332458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>
                <a:solidFill>
                  <a:srgbClr val="2E739D"/>
                </a:solidFill>
                <a:highlight>
                  <a:srgbClr val="FFFF00"/>
                </a:highlight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R$ seu preço</a:t>
            </a:r>
            <a:r>
              <a:rPr lang="pt-BR" sz="1400" b="1" dirty="0">
                <a:solidFill>
                  <a:srgbClr val="2E739D"/>
                </a:solidFill>
                <a:highlight>
                  <a:srgbClr val="FFFF00"/>
                </a:highlight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   </a:t>
            </a:r>
            <a:r>
              <a:rPr lang="pt-BR" sz="14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MENSAL</a:t>
            </a:r>
          </a:p>
        </p:txBody>
      </p:sp>
    </p:spTree>
    <p:extLst>
      <p:ext uri="{BB962C8B-B14F-4D97-AF65-F5344CB8AC3E}">
        <p14:creationId xmlns:p14="http://schemas.microsoft.com/office/powerpoint/2010/main" val="26508982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B31172C-B3B3-41FE-88B3-81CD152AB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6CFCA30-EAF0-4216-8773-480E96DE2E27}"/>
              </a:ext>
            </a:extLst>
          </p:cNvPr>
          <p:cNvSpPr txBox="1"/>
          <p:nvPr/>
        </p:nvSpPr>
        <p:spPr>
          <a:xfrm>
            <a:off x="406498" y="6384269"/>
            <a:ext cx="7685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spc="3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MODO DE AVALIAÇÃO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2542260D-471E-4735-A1F2-F7689A28B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811" y="6308278"/>
            <a:ext cx="1251978" cy="426081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112E2947-07F3-4761-92E7-A83A16A9EAC4}"/>
              </a:ext>
            </a:extLst>
          </p:cNvPr>
          <p:cNvSpPr txBox="1"/>
          <p:nvPr/>
        </p:nvSpPr>
        <p:spPr>
          <a:xfrm>
            <a:off x="1152901" y="4461653"/>
            <a:ext cx="27954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Os nossos </a:t>
            </a:r>
            <a:r>
              <a:rPr lang="pt-BR" sz="14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comerciais</a:t>
            </a:r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pPr algn="ctr"/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poderão esclarecer todas as suas dúvidas da parceria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5623A026-9566-4D71-AC3C-73C0DA0AB4EE}"/>
              </a:ext>
            </a:extLst>
          </p:cNvPr>
          <p:cNvSpPr txBox="1"/>
          <p:nvPr/>
        </p:nvSpPr>
        <p:spPr>
          <a:xfrm>
            <a:off x="1081923" y="1059866"/>
            <a:ext cx="3892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Modo de Avaliação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27438C1E-87DF-4232-99D0-E055E6A30A3B}"/>
              </a:ext>
            </a:extLst>
          </p:cNvPr>
          <p:cNvSpPr txBox="1"/>
          <p:nvPr/>
        </p:nvSpPr>
        <p:spPr>
          <a:xfrm>
            <a:off x="4575531" y="4461652"/>
            <a:ext cx="27954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Você poderá </a:t>
            </a:r>
            <a:r>
              <a:rPr lang="pt-BR" sz="14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testar</a:t>
            </a:r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as </a:t>
            </a:r>
          </a:p>
          <a:p>
            <a:pPr algn="ctr"/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nossas soluções </a:t>
            </a:r>
            <a:r>
              <a:rPr lang="pt-BR" sz="14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por 30 dias </a:t>
            </a:r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 receber todo suporte da </a:t>
            </a:r>
          </a:p>
          <a:p>
            <a:pPr algn="ctr"/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nossa equipe</a:t>
            </a:r>
            <a:endParaRPr lang="pt-BR" sz="1400" dirty="0"/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F391D54E-3991-43F9-90C4-0AAE96AA1E38}"/>
              </a:ext>
            </a:extLst>
          </p:cNvPr>
          <p:cNvSpPr txBox="1"/>
          <p:nvPr/>
        </p:nvSpPr>
        <p:spPr>
          <a:xfrm>
            <a:off x="8243615" y="4450667"/>
            <a:ext cx="27954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 até </a:t>
            </a:r>
            <a:r>
              <a:rPr lang="pt-BR" sz="14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10 dias </a:t>
            </a:r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realizaremos</a:t>
            </a:r>
          </a:p>
          <a:p>
            <a:pPr algn="ctr"/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o delivery da sua área toda </a:t>
            </a:r>
            <a:r>
              <a:rPr lang="pt-BR" sz="14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personalizada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1D9BAE1F-9CA5-4E2E-813E-ACD5A9D5460B}"/>
              </a:ext>
            </a:extLst>
          </p:cNvPr>
          <p:cNvSpPr txBox="1"/>
          <p:nvPr/>
        </p:nvSpPr>
        <p:spPr>
          <a:xfrm>
            <a:off x="839328" y="3441242"/>
            <a:ext cx="34226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MODELO DE NEGÓCIO</a:t>
            </a:r>
          </a:p>
        </p:txBody>
      </p:sp>
      <p:cxnSp>
        <p:nvCxnSpPr>
          <p:cNvPr id="17" name="Conector reto 16">
            <a:extLst>
              <a:ext uri="{FF2B5EF4-FFF2-40B4-BE49-F238E27FC236}">
                <a16:creationId xmlns:a16="http://schemas.microsoft.com/office/drawing/2014/main" id="{95B5EB4C-90CA-4C81-B94D-C1E13DF54A7A}"/>
              </a:ext>
            </a:extLst>
          </p:cNvPr>
          <p:cNvCxnSpPr/>
          <p:nvPr/>
        </p:nvCxnSpPr>
        <p:spPr>
          <a:xfrm>
            <a:off x="1660056" y="4084871"/>
            <a:ext cx="1781175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7E65C07A-438E-4B29-A516-EE7CFB5C7855}"/>
              </a:ext>
            </a:extLst>
          </p:cNvPr>
          <p:cNvSpPr txBox="1"/>
          <p:nvPr/>
        </p:nvSpPr>
        <p:spPr>
          <a:xfrm>
            <a:off x="4261958" y="3441242"/>
            <a:ext cx="34226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TRIAL</a:t>
            </a:r>
          </a:p>
        </p:txBody>
      </p:sp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FCDC80EC-0D45-4FC4-AF2F-DFE73680FB93}"/>
              </a:ext>
            </a:extLst>
          </p:cNvPr>
          <p:cNvCxnSpPr/>
          <p:nvPr/>
        </p:nvCxnSpPr>
        <p:spPr>
          <a:xfrm>
            <a:off x="5082686" y="4084871"/>
            <a:ext cx="1781175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F5D989A1-A64B-47EB-ABF3-E0D41788C0C8}"/>
              </a:ext>
            </a:extLst>
          </p:cNvPr>
          <p:cNvSpPr txBox="1"/>
          <p:nvPr/>
        </p:nvSpPr>
        <p:spPr>
          <a:xfrm>
            <a:off x="7930042" y="3441242"/>
            <a:ext cx="34226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ATIVAÇÃO</a:t>
            </a:r>
          </a:p>
        </p:txBody>
      </p:sp>
      <p:cxnSp>
        <p:nvCxnSpPr>
          <p:cNvPr id="28" name="Conector reto 27">
            <a:extLst>
              <a:ext uri="{FF2B5EF4-FFF2-40B4-BE49-F238E27FC236}">
                <a16:creationId xmlns:a16="http://schemas.microsoft.com/office/drawing/2014/main" id="{BA887B89-5B7E-4863-ABA0-149CD819CE99}"/>
              </a:ext>
            </a:extLst>
          </p:cNvPr>
          <p:cNvCxnSpPr/>
          <p:nvPr/>
        </p:nvCxnSpPr>
        <p:spPr>
          <a:xfrm>
            <a:off x="8750770" y="4084871"/>
            <a:ext cx="1781175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tângulo: Cantos Arredondados 2">
            <a:extLst>
              <a:ext uri="{FF2B5EF4-FFF2-40B4-BE49-F238E27FC236}">
                <a16:creationId xmlns:a16="http://schemas.microsoft.com/office/drawing/2014/main" id="{1FF82326-A2DB-4648-A0B4-055F40CBA217}"/>
              </a:ext>
            </a:extLst>
          </p:cNvPr>
          <p:cNvSpPr/>
          <p:nvPr/>
        </p:nvSpPr>
        <p:spPr>
          <a:xfrm>
            <a:off x="5520307" y="3948475"/>
            <a:ext cx="905933" cy="272793"/>
          </a:xfrm>
          <a:prstGeom prst="roundRect">
            <a:avLst>
              <a:gd name="adj" fmla="val 50000"/>
            </a:avLst>
          </a:prstGeom>
          <a:solidFill>
            <a:srgbClr val="2E7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b="1" dirty="0">
                <a:latin typeface="Roboto" panose="02000000000000000000" pitchFamily="2" charset="0"/>
                <a:ea typeface="Roboto" panose="02000000000000000000" pitchFamily="2" charset="0"/>
              </a:rPr>
              <a:t>30 dias</a:t>
            </a:r>
          </a:p>
        </p:txBody>
      </p:sp>
      <p:sp>
        <p:nvSpPr>
          <p:cNvPr id="29" name="Retângulo: Cantos Arredondados 28">
            <a:extLst>
              <a:ext uri="{FF2B5EF4-FFF2-40B4-BE49-F238E27FC236}">
                <a16:creationId xmlns:a16="http://schemas.microsoft.com/office/drawing/2014/main" id="{545A1BE8-AA42-4A91-9D2B-57494DCB460E}"/>
              </a:ext>
            </a:extLst>
          </p:cNvPr>
          <p:cNvSpPr/>
          <p:nvPr/>
        </p:nvSpPr>
        <p:spPr>
          <a:xfrm>
            <a:off x="9188391" y="3948475"/>
            <a:ext cx="905933" cy="272793"/>
          </a:xfrm>
          <a:prstGeom prst="roundRect">
            <a:avLst>
              <a:gd name="adj" fmla="val 50000"/>
            </a:avLst>
          </a:prstGeom>
          <a:solidFill>
            <a:srgbClr val="2E7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b="1" dirty="0">
                <a:latin typeface="Roboto" panose="02000000000000000000" pitchFamily="2" charset="0"/>
                <a:ea typeface="Roboto" panose="02000000000000000000" pitchFamily="2" charset="0"/>
              </a:rPr>
              <a:t>10 dias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575D2320-5E1A-4C15-B077-F1A2D889BB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3449" y="2019897"/>
            <a:ext cx="869736" cy="869736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E1B64AE7-2E78-46A2-9364-834B9E7AD5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900" y="1999083"/>
            <a:ext cx="946747" cy="946747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BA8C6B78-1450-422B-A329-843366CAAD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270" y="1971550"/>
            <a:ext cx="946747" cy="946747"/>
          </a:xfrm>
          <a:prstGeom prst="rect">
            <a:avLst/>
          </a:prstGeom>
        </p:spPr>
      </p:pic>
      <p:sp>
        <p:nvSpPr>
          <p:cNvPr id="31" name="Retângulo: Cantos Arredondados 30">
            <a:extLst>
              <a:ext uri="{FF2B5EF4-FFF2-40B4-BE49-F238E27FC236}">
                <a16:creationId xmlns:a16="http://schemas.microsoft.com/office/drawing/2014/main" id="{AD391A4C-A905-43AA-BC4B-1109BBE61A87}"/>
              </a:ext>
            </a:extLst>
          </p:cNvPr>
          <p:cNvSpPr/>
          <p:nvPr/>
        </p:nvSpPr>
        <p:spPr>
          <a:xfrm>
            <a:off x="2097677" y="3948475"/>
            <a:ext cx="905933" cy="272793"/>
          </a:xfrm>
          <a:prstGeom prst="roundRect">
            <a:avLst>
              <a:gd name="adj" fmla="val 50000"/>
            </a:avLst>
          </a:prstGeom>
          <a:solidFill>
            <a:srgbClr val="2E73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00" b="1" dirty="0">
                <a:latin typeface="Roboto" panose="02000000000000000000" pitchFamily="2" charset="0"/>
                <a:ea typeface="Roboto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26146612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B31172C-B3B3-41FE-88B3-81CD152AB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6CFCA30-EAF0-4216-8773-480E96DE2E27}"/>
              </a:ext>
            </a:extLst>
          </p:cNvPr>
          <p:cNvSpPr txBox="1"/>
          <p:nvPr/>
        </p:nvSpPr>
        <p:spPr>
          <a:xfrm>
            <a:off x="406498" y="6384269"/>
            <a:ext cx="7685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spc="3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PORTAL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2542260D-471E-4735-A1F2-F7689A28B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811" y="6308278"/>
            <a:ext cx="1251978" cy="426081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5623A026-9566-4D71-AC3C-73C0DA0AB4EE}"/>
              </a:ext>
            </a:extLst>
          </p:cNvPr>
          <p:cNvSpPr txBox="1"/>
          <p:nvPr/>
        </p:nvSpPr>
        <p:spPr>
          <a:xfrm>
            <a:off x="1081923" y="1059866"/>
            <a:ext cx="677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Portal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F391D54E-3991-43F9-90C4-0AAE96AA1E38}"/>
              </a:ext>
            </a:extLst>
          </p:cNvPr>
          <p:cNvSpPr txBox="1"/>
          <p:nvPr/>
        </p:nvSpPr>
        <p:spPr>
          <a:xfrm>
            <a:off x="1219592" y="5117672"/>
            <a:ext cx="1761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Gestão</a:t>
            </a:r>
            <a:r>
              <a:rPr lang="pt-B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dos </a:t>
            </a:r>
          </a:p>
          <a:p>
            <a:r>
              <a:rPr lang="pt-B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serviços de backup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9A6B6DF7-F4DA-4BCC-AD22-C0A88FD550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92" y="1638005"/>
            <a:ext cx="7346062" cy="2510058"/>
          </a:xfrm>
          <a:prstGeom prst="rect">
            <a:avLst/>
          </a:prstGeom>
        </p:spPr>
      </p:pic>
      <p:sp>
        <p:nvSpPr>
          <p:cNvPr id="23" name="CaixaDeTexto 22">
            <a:extLst>
              <a:ext uri="{FF2B5EF4-FFF2-40B4-BE49-F238E27FC236}">
                <a16:creationId xmlns:a16="http://schemas.microsoft.com/office/drawing/2014/main" id="{152705B3-4EF6-4A95-9790-F4EABD868BAA}"/>
              </a:ext>
            </a:extLst>
          </p:cNvPr>
          <p:cNvSpPr txBox="1"/>
          <p:nvPr/>
        </p:nvSpPr>
        <p:spPr>
          <a:xfrm>
            <a:off x="8698790" y="2361149"/>
            <a:ext cx="18585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>
                <a:solidFill>
                  <a:srgbClr val="1E628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Plataforma </a:t>
            </a:r>
          </a:p>
          <a:p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para administrar</a:t>
            </a:r>
          </a:p>
          <a:p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nossas soluções</a:t>
            </a:r>
            <a:endParaRPr lang="pt-BR" sz="1400" dirty="0"/>
          </a:p>
        </p:txBody>
      </p: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9D894E85-60FC-4213-B308-A9AEC69ABC48}"/>
              </a:ext>
            </a:extLst>
          </p:cNvPr>
          <p:cNvCxnSpPr>
            <a:cxnSpLocks/>
          </p:cNvCxnSpPr>
          <p:nvPr/>
        </p:nvCxnSpPr>
        <p:spPr>
          <a:xfrm>
            <a:off x="8613799" y="2433043"/>
            <a:ext cx="0" cy="6162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C986B415-9340-42C1-BEF9-579608AC72CE}"/>
              </a:ext>
            </a:extLst>
          </p:cNvPr>
          <p:cNvSpPr txBox="1"/>
          <p:nvPr/>
        </p:nvSpPr>
        <p:spPr>
          <a:xfrm>
            <a:off x="1112912" y="4575843"/>
            <a:ext cx="27350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>
                <a:solidFill>
                  <a:srgbClr val="1E628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BENEFÍCIOS</a:t>
            </a:r>
            <a:endParaRPr lang="pt-BR" sz="1400" dirty="0"/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AE3A39ED-C74C-432C-B57B-6EC4D26EBF58}"/>
              </a:ext>
            </a:extLst>
          </p:cNvPr>
          <p:cNvSpPr txBox="1"/>
          <p:nvPr/>
        </p:nvSpPr>
        <p:spPr>
          <a:xfrm>
            <a:off x="3351316" y="5117672"/>
            <a:ext cx="146141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Suporte</a:t>
            </a:r>
            <a:r>
              <a:rPr lang="pt-B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técnico </a:t>
            </a:r>
          </a:p>
          <a:p>
            <a:r>
              <a:rPr lang="pt-B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especializado</a:t>
            </a:r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3C2D78F8-B04C-4906-9A7F-9F15A1560D46}"/>
              </a:ext>
            </a:extLst>
          </p:cNvPr>
          <p:cNvSpPr txBox="1"/>
          <p:nvPr/>
        </p:nvSpPr>
        <p:spPr>
          <a:xfrm>
            <a:off x="5346107" y="5114946"/>
            <a:ext cx="21983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Tarefas</a:t>
            </a:r>
            <a:r>
              <a:rPr lang="pt-B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avançadas </a:t>
            </a:r>
          </a:p>
          <a:p>
            <a:r>
              <a:rPr lang="pt-B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(Restore e configurações)</a:t>
            </a:r>
          </a:p>
        </p:txBody>
      </p:sp>
      <p:sp>
        <p:nvSpPr>
          <p:cNvPr id="44" name="CaixaDeTexto 43">
            <a:extLst>
              <a:ext uri="{FF2B5EF4-FFF2-40B4-BE49-F238E27FC236}">
                <a16:creationId xmlns:a16="http://schemas.microsoft.com/office/drawing/2014/main" id="{0A6D4285-D22B-478B-9162-557B38EDE56F}"/>
              </a:ext>
            </a:extLst>
          </p:cNvPr>
          <p:cNvSpPr txBox="1"/>
          <p:nvPr/>
        </p:nvSpPr>
        <p:spPr>
          <a:xfrm>
            <a:off x="8196360" y="5114944"/>
            <a:ext cx="164433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Acesso</a:t>
            </a:r>
            <a:r>
              <a:rPr lang="pt-B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a relatórios</a:t>
            </a:r>
          </a:p>
          <a:p>
            <a:r>
              <a:rPr lang="pt-B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On-line</a:t>
            </a:r>
          </a:p>
        </p:txBody>
      </p:sp>
      <p:pic>
        <p:nvPicPr>
          <p:cNvPr id="51" name="Imagem 50">
            <a:extLst>
              <a:ext uri="{FF2B5EF4-FFF2-40B4-BE49-F238E27FC236}">
                <a16:creationId xmlns:a16="http://schemas.microsoft.com/office/drawing/2014/main" id="{20314FC5-2581-4400-A834-1F0FB7547F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13304" y="5181895"/>
            <a:ext cx="141170" cy="141170"/>
          </a:xfrm>
          <a:prstGeom prst="rect">
            <a:avLst/>
          </a:prstGeom>
        </p:spPr>
      </p:pic>
      <p:pic>
        <p:nvPicPr>
          <p:cNvPr id="52" name="Imagem 51">
            <a:extLst>
              <a:ext uri="{FF2B5EF4-FFF2-40B4-BE49-F238E27FC236}">
                <a16:creationId xmlns:a16="http://schemas.microsoft.com/office/drawing/2014/main" id="{2B080F4F-E088-409A-B5CE-092F27D129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367" y="5181895"/>
            <a:ext cx="141170" cy="141170"/>
          </a:xfrm>
          <a:prstGeom prst="rect">
            <a:avLst/>
          </a:prstGeom>
        </p:spPr>
      </p:pic>
      <p:pic>
        <p:nvPicPr>
          <p:cNvPr id="53" name="Imagem 52">
            <a:extLst>
              <a:ext uri="{FF2B5EF4-FFF2-40B4-BE49-F238E27FC236}">
                <a16:creationId xmlns:a16="http://schemas.microsoft.com/office/drawing/2014/main" id="{331BBD5D-6FD7-4B2D-A8C1-99D11F764A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57449" y="5170960"/>
            <a:ext cx="141170" cy="141170"/>
          </a:xfrm>
          <a:prstGeom prst="rect">
            <a:avLst/>
          </a:prstGeom>
        </p:spPr>
      </p:pic>
      <p:pic>
        <p:nvPicPr>
          <p:cNvPr id="55" name="Imagem 54">
            <a:extLst>
              <a:ext uri="{FF2B5EF4-FFF2-40B4-BE49-F238E27FC236}">
                <a16:creationId xmlns:a16="http://schemas.microsoft.com/office/drawing/2014/main" id="{804C9143-BA6B-4B6C-9FAA-6E3AE9D33C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05675" y="5175472"/>
            <a:ext cx="141170" cy="141170"/>
          </a:xfrm>
          <a:prstGeom prst="rect">
            <a:avLst/>
          </a:prstGeom>
        </p:spPr>
      </p:pic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F4C4A1DB-0E50-497B-88E7-B4860312D291}"/>
              </a:ext>
            </a:extLst>
          </p:cNvPr>
          <p:cNvCxnSpPr/>
          <p:nvPr/>
        </p:nvCxnSpPr>
        <p:spPr>
          <a:xfrm>
            <a:off x="2353733" y="4729731"/>
            <a:ext cx="865293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67321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B31172C-B3B3-41FE-88B3-81CD152AB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6CFCA30-EAF0-4216-8773-480E96DE2E27}"/>
              </a:ext>
            </a:extLst>
          </p:cNvPr>
          <p:cNvSpPr txBox="1"/>
          <p:nvPr/>
        </p:nvSpPr>
        <p:spPr>
          <a:xfrm>
            <a:off x="406498" y="6384269"/>
            <a:ext cx="7685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spc="3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DADOS SOB CONTROLE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2542260D-471E-4735-A1F2-F7689A28B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811" y="6308278"/>
            <a:ext cx="1251978" cy="426081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112E2947-07F3-4761-92E7-A83A16A9EAC4}"/>
              </a:ext>
            </a:extLst>
          </p:cNvPr>
          <p:cNvSpPr txBox="1"/>
          <p:nvPr/>
        </p:nvSpPr>
        <p:spPr>
          <a:xfrm>
            <a:off x="1081923" y="4373395"/>
            <a:ext cx="279548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 caso de falhas </a:t>
            </a:r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ou incidentes nas tarefas de Backup, serão gerados alarmes por </a:t>
            </a:r>
            <a:r>
              <a:rPr lang="pt-B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e-mail </a:t>
            </a:r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pt-BR" sz="14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LOGs</a:t>
            </a:r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para diagnóstico</a:t>
            </a:r>
            <a:endParaRPr lang="pt-BR" sz="1400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5623A026-9566-4D71-AC3C-73C0DA0AB4EE}"/>
              </a:ext>
            </a:extLst>
          </p:cNvPr>
          <p:cNvSpPr txBox="1"/>
          <p:nvPr/>
        </p:nvSpPr>
        <p:spPr>
          <a:xfrm>
            <a:off x="1081923" y="1059866"/>
            <a:ext cx="3892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Segurança de Dados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38123E15-384D-483F-82D6-12E4599F22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964" y="602668"/>
            <a:ext cx="4743450" cy="5126621"/>
          </a:xfrm>
          <a:prstGeom prst="rect">
            <a:avLst/>
          </a:prstGeom>
        </p:spPr>
      </p:pic>
      <p:sp>
        <p:nvSpPr>
          <p:cNvPr id="21" name="CaixaDeTexto 20">
            <a:extLst>
              <a:ext uri="{FF2B5EF4-FFF2-40B4-BE49-F238E27FC236}">
                <a16:creationId xmlns:a16="http://schemas.microsoft.com/office/drawing/2014/main" id="{30587E65-6661-4CB2-815D-46D252D25FB8}"/>
              </a:ext>
            </a:extLst>
          </p:cNvPr>
          <p:cNvSpPr txBox="1"/>
          <p:nvPr/>
        </p:nvSpPr>
        <p:spPr>
          <a:xfrm>
            <a:off x="5566252" y="789048"/>
            <a:ext cx="185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rgbClr val="1E628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Sumário Executivo</a:t>
            </a:r>
            <a:endParaRPr lang="pt-BR" sz="1200" dirty="0"/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D7E5BD71-DDFD-4B7D-9FD6-163C582FFE2E}"/>
              </a:ext>
            </a:extLst>
          </p:cNvPr>
          <p:cNvSpPr txBox="1"/>
          <p:nvPr/>
        </p:nvSpPr>
        <p:spPr>
          <a:xfrm>
            <a:off x="5566252" y="3454114"/>
            <a:ext cx="18585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rgbClr val="1E628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Legendas</a:t>
            </a:r>
            <a:endParaRPr lang="pt-BR" sz="1200" dirty="0"/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13F093A2-6BCB-4E84-973F-B7C373845497}"/>
              </a:ext>
            </a:extLst>
          </p:cNvPr>
          <p:cNvSpPr txBox="1"/>
          <p:nvPr/>
        </p:nvSpPr>
        <p:spPr>
          <a:xfrm>
            <a:off x="1081923" y="4038163"/>
            <a:ext cx="21438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rgbClr val="1E628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MONITORAMENTO 24X7</a:t>
            </a:r>
            <a:endParaRPr lang="pt-BR" sz="1200" dirty="0"/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090C88E6-6A3C-4EB4-88C4-804C5626D6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763" y="1770209"/>
            <a:ext cx="1960904" cy="196090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25799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B31172C-B3B3-41FE-88B3-81CD152AB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522" y="0"/>
            <a:ext cx="12324522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6CFCA30-EAF0-4216-8773-480E96DE2E27}"/>
              </a:ext>
            </a:extLst>
          </p:cNvPr>
          <p:cNvSpPr txBox="1"/>
          <p:nvPr/>
        </p:nvSpPr>
        <p:spPr>
          <a:xfrm>
            <a:off x="406498" y="6384269"/>
            <a:ext cx="7685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spc="3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DADOS SOB CONTROLE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2542260D-471E-4735-A1F2-F7689A28B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811" y="6308278"/>
            <a:ext cx="1251978" cy="426081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50C867F2-C824-4C88-AA4B-5BA86D989C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8628" y="802216"/>
            <a:ext cx="2372235" cy="45785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grpSp>
        <p:nvGrpSpPr>
          <p:cNvPr id="8" name="Agrupar 7">
            <a:extLst>
              <a:ext uri="{FF2B5EF4-FFF2-40B4-BE49-F238E27FC236}">
                <a16:creationId xmlns:a16="http://schemas.microsoft.com/office/drawing/2014/main" id="{8E97F62E-BAAC-4525-B2AC-7BB7CC1E88B6}"/>
              </a:ext>
            </a:extLst>
          </p:cNvPr>
          <p:cNvGrpSpPr/>
          <p:nvPr/>
        </p:nvGrpSpPr>
        <p:grpSpPr>
          <a:xfrm>
            <a:off x="563514" y="1895541"/>
            <a:ext cx="1590261" cy="2103318"/>
            <a:chOff x="1708343" y="3097825"/>
            <a:chExt cx="891547" cy="1141617"/>
          </a:xfrm>
        </p:grpSpPr>
        <p:sp>
          <p:nvSpPr>
            <p:cNvPr id="39" name="Google Shape;2296;p26">
              <a:extLst>
                <a:ext uri="{FF2B5EF4-FFF2-40B4-BE49-F238E27FC236}">
                  <a16:creationId xmlns:a16="http://schemas.microsoft.com/office/drawing/2014/main" id="{CE9513A3-9463-4343-BABA-F8263100883F}"/>
                </a:ext>
              </a:extLst>
            </p:cNvPr>
            <p:cNvSpPr/>
            <p:nvPr/>
          </p:nvSpPr>
          <p:spPr>
            <a:xfrm>
              <a:off x="1865880" y="3351314"/>
              <a:ext cx="684790" cy="697846"/>
            </a:xfrm>
            <a:custGeom>
              <a:avLst/>
              <a:gdLst/>
              <a:ahLst/>
              <a:cxnLst/>
              <a:rect l="l" t="t" r="r" b="b"/>
              <a:pathLst>
                <a:path w="19826" h="20204" extrusionOk="0">
                  <a:moveTo>
                    <a:pt x="3734" y="1"/>
                  </a:moveTo>
                  <a:cubicBezTo>
                    <a:pt x="3586" y="1"/>
                    <a:pt x="3429" y="28"/>
                    <a:pt x="3262" y="89"/>
                  </a:cubicBezTo>
                  <a:cubicBezTo>
                    <a:pt x="1710" y="691"/>
                    <a:pt x="2566" y="2717"/>
                    <a:pt x="2566" y="2717"/>
                  </a:cubicBezTo>
                  <a:lnTo>
                    <a:pt x="6112" y="12123"/>
                  </a:lnTo>
                  <a:cubicBezTo>
                    <a:pt x="6162" y="12248"/>
                    <a:pt x="6075" y="12333"/>
                    <a:pt x="5989" y="12333"/>
                  </a:cubicBezTo>
                  <a:cubicBezTo>
                    <a:pt x="5966" y="12333"/>
                    <a:pt x="5943" y="12327"/>
                    <a:pt x="5922" y="12313"/>
                  </a:cubicBezTo>
                  <a:lnTo>
                    <a:pt x="4212" y="11300"/>
                  </a:lnTo>
                  <a:cubicBezTo>
                    <a:pt x="4212" y="11300"/>
                    <a:pt x="4212" y="11268"/>
                    <a:pt x="4181" y="11268"/>
                  </a:cubicBezTo>
                  <a:cubicBezTo>
                    <a:pt x="4089" y="11199"/>
                    <a:pt x="3134" y="10383"/>
                    <a:pt x="2181" y="10383"/>
                  </a:cubicBezTo>
                  <a:cubicBezTo>
                    <a:pt x="1818" y="10383"/>
                    <a:pt x="1455" y="10501"/>
                    <a:pt x="1140" y="10825"/>
                  </a:cubicBezTo>
                  <a:cubicBezTo>
                    <a:pt x="0" y="12028"/>
                    <a:pt x="1235" y="13327"/>
                    <a:pt x="1330" y="13422"/>
                  </a:cubicBezTo>
                  <a:cubicBezTo>
                    <a:pt x="1362" y="13422"/>
                    <a:pt x="1362" y="13422"/>
                    <a:pt x="1362" y="13453"/>
                  </a:cubicBezTo>
                  <a:lnTo>
                    <a:pt x="9786" y="19565"/>
                  </a:lnTo>
                  <a:cubicBezTo>
                    <a:pt x="9818" y="19597"/>
                    <a:pt x="9818" y="19597"/>
                    <a:pt x="9849" y="19629"/>
                  </a:cubicBezTo>
                  <a:lnTo>
                    <a:pt x="9976" y="19914"/>
                  </a:lnTo>
                  <a:cubicBezTo>
                    <a:pt x="10070" y="20102"/>
                    <a:pt x="10253" y="20203"/>
                    <a:pt x="10431" y="20203"/>
                  </a:cubicBezTo>
                  <a:cubicBezTo>
                    <a:pt x="10492" y="20203"/>
                    <a:pt x="10553" y="20191"/>
                    <a:pt x="10609" y="20167"/>
                  </a:cubicBezTo>
                  <a:lnTo>
                    <a:pt x="18115" y="17158"/>
                  </a:lnTo>
                  <a:cubicBezTo>
                    <a:pt x="18368" y="17032"/>
                    <a:pt x="18495" y="16778"/>
                    <a:pt x="18400" y="16525"/>
                  </a:cubicBezTo>
                  <a:lnTo>
                    <a:pt x="18305" y="16240"/>
                  </a:lnTo>
                  <a:cubicBezTo>
                    <a:pt x="18273" y="16177"/>
                    <a:pt x="18273" y="16113"/>
                    <a:pt x="18305" y="16082"/>
                  </a:cubicBezTo>
                  <a:cubicBezTo>
                    <a:pt x="19825" y="14118"/>
                    <a:pt x="18812" y="11490"/>
                    <a:pt x="18812" y="11490"/>
                  </a:cubicBezTo>
                  <a:lnTo>
                    <a:pt x="17292" y="7626"/>
                  </a:lnTo>
                  <a:cubicBezTo>
                    <a:pt x="17292" y="7626"/>
                    <a:pt x="17292" y="7626"/>
                    <a:pt x="17292" y="7594"/>
                  </a:cubicBezTo>
                  <a:cubicBezTo>
                    <a:pt x="17260" y="7468"/>
                    <a:pt x="16817" y="5631"/>
                    <a:pt x="15455" y="5631"/>
                  </a:cubicBezTo>
                  <a:cubicBezTo>
                    <a:pt x="14663" y="5631"/>
                    <a:pt x="14220" y="5979"/>
                    <a:pt x="13998" y="6296"/>
                  </a:cubicBezTo>
                  <a:cubicBezTo>
                    <a:pt x="13973" y="6333"/>
                    <a:pt x="13933" y="6351"/>
                    <a:pt x="13892" y="6351"/>
                  </a:cubicBezTo>
                  <a:cubicBezTo>
                    <a:pt x="13830" y="6351"/>
                    <a:pt x="13764" y="6309"/>
                    <a:pt x="13745" y="6233"/>
                  </a:cubicBezTo>
                  <a:cubicBezTo>
                    <a:pt x="13650" y="5853"/>
                    <a:pt x="13333" y="5346"/>
                    <a:pt x="12383" y="5251"/>
                  </a:cubicBezTo>
                  <a:cubicBezTo>
                    <a:pt x="12284" y="5239"/>
                    <a:pt x="12190" y="5234"/>
                    <a:pt x="12101" y="5234"/>
                  </a:cubicBezTo>
                  <a:cubicBezTo>
                    <a:pt x="11227" y="5234"/>
                    <a:pt x="10848" y="5764"/>
                    <a:pt x="10704" y="6138"/>
                  </a:cubicBezTo>
                  <a:cubicBezTo>
                    <a:pt x="10688" y="6206"/>
                    <a:pt x="10634" y="6237"/>
                    <a:pt x="10579" y="6237"/>
                  </a:cubicBezTo>
                  <a:cubicBezTo>
                    <a:pt x="10530" y="6237"/>
                    <a:pt x="10481" y="6213"/>
                    <a:pt x="10451" y="6169"/>
                  </a:cubicBezTo>
                  <a:cubicBezTo>
                    <a:pt x="10155" y="5551"/>
                    <a:pt x="9586" y="4865"/>
                    <a:pt x="8840" y="4865"/>
                  </a:cubicBezTo>
                  <a:cubicBezTo>
                    <a:pt x="8707" y="4865"/>
                    <a:pt x="8568" y="4886"/>
                    <a:pt x="8424" y="4934"/>
                  </a:cubicBezTo>
                  <a:cubicBezTo>
                    <a:pt x="7791" y="5124"/>
                    <a:pt x="7506" y="5536"/>
                    <a:pt x="7379" y="5853"/>
                  </a:cubicBezTo>
                  <a:cubicBezTo>
                    <a:pt x="7348" y="5916"/>
                    <a:pt x="7292" y="5948"/>
                    <a:pt x="7237" y="5948"/>
                  </a:cubicBezTo>
                  <a:cubicBezTo>
                    <a:pt x="7181" y="5948"/>
                    <a:pt x="7126" y="5916"/>
                    <a:pt x="7094" y="5853"/>
                  </a:cubicBezTo>
                  <a:lnTo>
                    <a:pt x="5574" y="1894"/>
                  </a:lnTo>
                  <a:cubicBezTo>
                    <a:pt x="5574" y="1894"/>
                    <a:pt x="4968" y="1"/>
                    <a:pt x="3734" y="1"/>
                  </a:cubicBezTo>
                  <a:close/>
                </a:path>
              </a:pathLst>
            </a:custGeom>
            <a:solidFill>
              <a:srgbClr val="2E73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40" name="Google Shape;2297;p26">
              <a:extLst>
                <a:ext uri="{FF2B5EF4-FFF2-40B4-BE49-F238E27FC236}">
                  <a16:creationId xmlns:a16="http://schemas.microsoft.com/office/drawing/2014/main" id="{02778573-F152-42B4-BD3D-21063EDBE91F}"/>
                </a:ext>
              </a:extLst>
            </p:cNvPr>
            <p:cNvSpPr/>
            <p:nvPr/>
          </p:nvSpPr>
          <p:spPr>
            <a:xfrm>
              <a:off x="2211522" y="3957077"/>
              <a:ext cx="388368" cy="282365"/>
            </a:xfrm>
            <a:custGeom>
              <a:avLst/>
              <a:gdLst/>
              <a:ahLst/>
              <a:cxnLst/>
              <a:rect l="l" t="t" r="r" b="b"/>
              <a:pathLst>
                <a:path w="11244" h="8175" extrusionOk="0">
                  <a:moveTo>
                    <a:pt x="8904" y="1"/>
                  </a:moveTo>
                  <a:cubicBezTo>
                    <a:pt x="8840" y="1"/>
                    <a:pt x="8774" y="11"/>
                    <a:pt x="8710" y="32"/>
                  </a:cubicBezTo>
                  <a:lnTo>
                    <a:pt x="412" y="3389"/>
                  </a:lnTo>
                  <a:cubicBezTo>
                    <a:pt x="127" y="3484"/>
                    <a:pt x="1" y="3832"/>
                    <a:pt x="127" y="4117"/>
                  </a:cubicBezTo>
                  <a:lnTo>
                    <a:pt x="1838" y="7854"/>
                  </a:lnTo>
                  <a:cubicBezTo>
                    <a:pt x="1933" y="8068"/>
                    <a:pt x="2134" y="8175"/>
                    <a:pt x="2350" y="8175"/>
                  </a:cubicBezTo>
                  <a:cubicBezTo>
                    <a:pt x="2421" y="8175"/>
                    <a:pt x="2495" y="8163"/>
                    <a:pt x="2566" y="8139"/>
                  </a:cubicBezTo>
                  <a:lnTo>
                    <a:pt x="10800" y="4877"/>
                  </a:lnTo>
                  <a:cubicBezTo>
                    <a:pt x="11117" y="4782"/>
                    <a:pt x="11243" y="4434"/>
                    <a:pt x="11117" y="4149"/>
                  </a:cubicBezTo>
                  <a:lnTo>
                    <a:pt x="9406" y="317"/>
                  </a:lnTo>
                  <a:cubicBezTo>
                    <a:pt x="9333" y="121"/>
                    <a:pt x="9126" y="1"/>
                    <a:pt x="8904" y="1"/>
                  </a:cubicBezTo>
                  <a:close/>
                </a:path>
              </a:pathLst>
            </a:custGeom>
            <a:solidFill>
              <a:srgbClr val="2E73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298;p26">
              <a:extLst>
                <a:ext uri="{FF2B5EF4-FFF2-40B4-BE49-F238E27FC236}">
                  <a16:creationId xmlns:a16="http://schemas.microsoft.com/office/drawing/2014/main" id="{570DC0F4-050C-435F-9B61-4E328A3F0E05}"/>
                </a:ext>
              </a:extLst>
            </p:cNvPr>
            <p:cNvSpPr/>
            <p:nvPr/>
          </p:nvSpPr>
          <p:spPr>
            <a:xfrm>
              <a:off x="1849473" y="3097825"/>
              <a:ext cx="112704" cy="161405"/>
            </a:xfrm>
            <a:custGeom>
              <a:avLst/>
              <a:gdLst/>
              <a:ahLst/>
              <a:cxnLst/>
              <a:rect l="l" t="t" r="r" b="b"/>
              <a:pathLst>
                <a:path w="3263" h="4673" extrusionOk="0">
                  <a:moveTo>
                    <a:pt x="1142" y="0"/>
                  </a:moveTo>
                  <a:cubicBezTo>
                    <a:pt x="1015" y="0"/>
                    <a:pt x="886" y="26"/>
                    <a:pt x="760" y="81"/>
                  </a:cubicBezTo>
                  <a:cubicBezTo>
                    <a:pt x="254" y="271"/>
                    <a:pt x="0" y="841"/>
                    <a:pt x="190" y="1347"/>
                  </a:cubicBezTo>
                  <a:lnTo>
                    <a:pt x="1235" y="4039"/>
                  </a:lnTo>
                  <a:cubicBezTo>
                    <a:pt x="1394" y="4419"/>
                    <a:pt x="1742" y="4673"/>
                    <a:pt x="2154" y="4673"/>
                  </a:cubicBezTo>
                  <a:cubicBezTo>
                    <a:pt x="2280" y="4673"/>
                    <a:pt x="2375" y="4641"/>
                    <a:pt x="2502" y="4609"/>
                  </a:cubicBezTo>
                  <a:cubicBezTo>
                    <a:pt x="3009" y="4388"/>
                    <a:pt x="3262" y="3818"/>
                    <a:pt x="3072" y="3311"/>
                  </a:cubicBezTo>
                  <a:lnTo>
                    <a:pt x="2027" y="619"/>
                  </a:lnTo>
                  <a:cubicBezTo>
                    <a:pt x="1884" y="238"/>
                    <a:pt x="1526" y="0"/>
                    <a:pt x="1142" y="0"/>
                  </a:cubicBezTo>
                  <a:close/>
                </a:path>
              </a:pathLst>
            </a:custGeom>
            <a:solidFill>
              <a:srgbClr val="2E73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299;p26">
              <a:extLst>
                <a:ext uri="{FF2B5EF4-FFF2-40B4-BE49-F238E27FC236}">
                  <a16:creationId xmlns:a16="http://schemas.microsoft.com/office/drawing/2014/main" id="{7E572493-BF3D-4F26-8CC5-21265227A8AB}"/>
                </a:ext>
              </a:extLst>
            </p:cNvPr>
            <p:cNvSpPr/>
            <p:nvPr/>
          </p:nvSpPr>
          <p:spPr>
            <a:xfrm>
              <a:off x="1711624" y="3228904"/>
              <a:ext cx="169591" cy="108007"/>
            </a:xfrm>
            <a:custGeom>
              <a:avLst/>
              <a:gdLst/>
              <a:ahLst/>
              <a:cxnLst/>
              <a:rect l="l" t="t" r="r" b="b"/>
              <a:pathLst>
                <a:path w="4910" h="3127" extrusionOk="0">
                  <a:moveTo>
                    <a:pt x="1143" y="0"/>
                  </a:moveTo>
                  <a:cubicBezTo>
                    <a:pt x="757" y="0"/>
                    <a:pt x="386" y="219"/>
                    <a:pt x="223" y="593"/>
                  </a:cubicBezTo>
                  <a:cubicBezTo>
                    <a:pt x="1" y="1068"/>
                    <a:pt x="254" y="1669"/>
                    <a:pt x="729" y="1891"/>
                  </a:cubicBezTo>
                  <a:lnTo>
                    <a:pt x="3358" y="3063"/>
                  </a:lnTo>
                  <a:cubicBezTo>
                    <a:pt x="3485" y="3126"/>
                    <a:pt x="3643" y="3126"/>
                    <a:pt x="3770" y="3126"/>
                  </a:cubicBezTo>
                  <a:cubicBezTo>
                    <a:pt x="4150" y="3126"/>
                    <a:pt x="4498" y="2905"/>
                    <a:pt x="4688" y="2556"/>
                  </a:cubicBezTo>
                  <a:cubicBezTo>
                    <a:pt x="4910" y="2049"/>
                    <a:pt x="4656" y="1448"/>
                    <a:pt x="4181" y="1226"/>
                  </a:cubicBezTo>
                  <a:lnTo>
                    <a:pt x="1553" y="86"/>
                  </a:lnTo>
                  <a:cubicBezTo>
                    <a:pt x="1420" y="28"/>
                    <a:pt x="1280" y="0"/>
                    <a:pt x="1143" y="0"/>
                  </a:cubicBezTo>
                  <a:close/>
                </a:path>
              </a:pathLst>
            </a:custGeom>
            <a:solidFill>
              <a:srgbClr val="2E73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300;p26">
              <a:extLst>
                <a:ext uri="{FF2B5EF4-FFF2-40B4-BE49-F238E27FC236}">
                  <a16:creationId xmlns:a16="http://schemas.microsoft.com/office/drawing/2014/main" id="{5EC67435-7440-4E96-9720-35937D72C60A}"/>
                </a:ext>
              </a:extLst>
            </p:cNvPr>
            <p:cNvSpPr/>
            <p:nvPr/>
          </p:nvSpPr>
          <p:spPr>
            <a:xfrm>
              <a:off x="2073707" y="3388583"/>
              <a:ext cx="169591" cy="109112"/>
            </a:xfrm>
            <a:custGeom>
              <a:avLst/>
              <a:gdLst/>
              <a:ahLst/>
              <a:cxnLst/>
              <a:rect l="l" t="t" r="r" b="b"/>
              <a:pathLst>
                <a:path w="4910" h="3159" extrusionOk="0">
                  <a:moveTo>
                    <a:pt x="1143" y="1"/>
                  </a:moveTo>
                  <a:cubicBezTo>
                    <a:pt x="756" y="1"/>
                    <a:pt x="386" y="220"/>
                    <a:pt x="222" y="593"/>
                  </a:cubicBezTo>
                  <a:cubicBezTo>
                    <a:pt x="0" y="1068"/>
                    <a:pt x="254" y="1670"/>
                    <a:pt x="729" y="1892"/>
                  </a:cubicBezTo>
                  <a:lnTo>
                    <a:pt x="3357" y="3064"/>
                  </a:lnTo>
                  <a:cubicBezTo>
                    <a:pt x="3484" y="3127"/>
                    <a:pt x="3642" y="3159"/>
                    <a:pt x="3769" y="3159"/>
                  </a:cubicBezTo>
                  <a:cubicBezTo>
                    <a:pt x="4149" y="3159"/>
                    <a:pt x="4497" y="2937"/>
                    <a:pt x="4687" y="2557"/>
                  </a:cubicBezTo>
                  <a:cubicBezTo>
                    <a:pt x="4909" y="2050"/>
                    <a:pt x="4656" y="1480"/>
                    <a:pt x="4181" y="1258"/>
                  </a:cubicBezTo>
                  <a:lnTo>
                    <a:pt x="1552" y="87"/>
                  </a:lnTo>
                  <a:cubicBezTo>
                    <a:pt x="1419" y="29"/>
                    <a:pt x="1280" y="1"/>
                    <a:pt x="1143" y="1"/>
                  </a:cubicBezTo>
                  <a:close/>
                </a:path>
              </a:pathLst>
            </a:custGeom>
            <a:solidFill>
              <a:srgbClr val="2E73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301;p26">
              <a:extLst>
                <a:ext uri="{FF2B5EF4-FFF2-40B4-BE49-F238E27FC236}">
                  <a16:creationId xmlns:a16="http://schemas.microsoft.com/office/drawing/2014/main" id="{2586B791-C14E-461B-B433-2AC77A549A03}"/>
                </a:ext>
              </a:extLst>
            </p:cNvPr>
            <p:cNvSpPr/>
            <p:nvPr/>
          </p:nvSpPr>
          <p:spPr>
            <a:xfrm>
              <a:off x="1708343" y="3382227"/>
              <a:ext cx="169591" cy="104518"/>
            </a:xfrm>
            <a:custGeom>
              <a:avLst/>
              <a:gdLst/>
              <a:ahLst/>
              <a:cxnLst/>
              <a:rect l="l" t="t" r="r" b="b"/>
              <a:pathLst>
                <a:path w="4910" h="3026" extrusionOk="0">
                  <a:moveTo>
                    <a:pt x="3817" y="0"/>
                  </a:moveTo>
                  <a:cubicBezTo>
                    <a:pt x="3687" y="0"/>
                    <a:pt x="3553" y="26"/>
                    <a:pt x="3421" y="81"/>
                  </a:cubicBezTo>
                  <a:lnTo>
                    <a:pt x="761" y="1094"/>
                  </a:lnTo>
                  <a:cubicBezTo>
                    <a:pt x="254" y="1316"/>
                    <a:pt x="1" y="1886"/>
                    <a:pt x="191" y="2392"/>
                  </a:cubicBezTo>
                  <a:cubicBezTo>
                    <a:pt x="349" y="2773"/>
                    <a:pt x="698" y="3026"/>
                    <a:pt x="1109" y="3026"/>
                  </a:cubicBezTo>
                  <a:cubicBezTo>
                    <a:pt x="1236" y="3026"/>
                    <a:pt x="1331" y="2994"/>
                    <a:pt x="1458" y="2963"/>
                  </a:cubicBezTo>
                  <a:lnTo>
                    <a:pt x="4150" y="1917"/>
                  </a:lnTo>
                  <a:cubicBezTo>
                    <a:pt x="4656" y="1727"/>
                    <a:pt x="4910" y="1157"/>
                    <a:pt x="4720" y="651"/>
                  </a:cubicBezTo>
                  <a:cubicBezTo>
                    <a:pt x="4576" y="244"/>
                    <a:pt x="4216" y="0"/>
                    <a:pt x="3817" y="0"/>
                  </a:cubicBezTo>
                  <a:close/>
                </a:path>
              </a:pathLst>
            </a:custGeom>
            <a:solidFill>
              <a:srgbClr val="2E73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302;p26">
              <a:extLst>
                <a:ext uri="{FF2B5EF4-FFF2-40B4-BE49-F238E27FC236}">
                  <a16:creationId xmlns:a16="http://schemas.microsoft.com/office/drawing/2014/main" id="{07EBE737-604A-4FCD-A531-F24251133EF1}"/>
                </a:ext>
              </a:extLst>
            </p:cNvPr>
            <p:cNvSpPr/>
            <p:nvPr/>
          </p:nvSpPr>
          <p:spPr>
            <a:xfrm>
              <a:off x="2076988" y="3239508"/>
              <a:ext cx="169591" cy="103965"/>
            </a:xfrm>
            <a:custGeom>
              <a:avLst/>
              <a:gdLst/>
              <a:ahLst/>
              <a:cxnLst/>
              <a:rect l="l" t="t" r="r" b="b"/>
              <a:pathLst>
                <a:path w="4910" h="3010" extrusionOk="0">
                  <a:moveTo>
                    <a:pt x="3799" y="1"/>
                  </a:moveTo>
                  <a:cubicBezTo>
                    <a:pt x="3684" y="1"/>
                    <a:pt x="3566" y="21"/>
                    <a:pt x="3452" y="64"/>
                  </a:cubicBezTo>
                  <a:lnTo>
                    <a:pt x="761" y="1109"/>
                  </a:lnTo>
                  <a:cubicBezTo>
                    <a:pt x="254" y="1299"/>
                    <a:pt x="0" y="1869"/>
                    <a:pt x="190" y="2376"/>
                  </a:cubicBezTo>
                  <a:cubicBezTo>
                    <a:pt x="349" y="2756"/>
                    <a:pt x="729" y="3009"/>
                    <a:pt x="1109" y="3009"/>
                  </a:cubicBezTo>
                  <a:cubicBezTo>
                    <a:pt x="1236" y="3009"/>
                    <a:pt x="1362" y="2978"/>
                    <a:pt x="1457" y="2946"/>
                  </a:cubicBezTo>
                  <a:lnTo>
                    <a:pt x="4149" y="1901"/>
                  </a:lnTo>
                  <a:cubicBezTo>
                    <a:pt x="4656" y="1711"/>
                    <a:pt x="4909" y="1141"/>
                    <a:pt x="4719" y="634"/>
                  </a:cubicBezTo>
                  <a:cubicBezTo>
                    <a:pt x="4572" y="241"/>
                    <a:pt x="4197" y="1"/>
                    <a:pt x="3799" y="1"/>
                  </a:cubicBezTo>
                  <a:close/>
                </a:path>
              </a:pathLst>
            </a:custGeom>
            <a:solidFill>
              <a:srgbClr val="2E73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303;p26">
              <a:extLst>
                <a:ext uri="{FF2B5EF4-FFF2-40B4-BE49-F238E27FC236}">
                  <a16:creationId xmlns:a16="http://schemas.microsoft.com/office/drawing/2014/main" id="{AD900442-8600-4FDC-A11A-CE2FC14FBEE9}"/>
                </a:ext>
              </a:extLst>
            </p:cNvPr>
            <p:cNvSpPr/>
            <p:nvPr/>
          </p:nvSpPr>
          <p:spPr>
            <a:xfrm>
              <a:off x="1838524" y="3464087"/>
              <a:ext cx="118161" cy="159402"/>
            </a:xfrm>
            <a:custGeom>
              <a:avLst/>
              <a:gdLst/>
              <a:ahLst/>
              <a:cxnLst/>
              <a:rect l="l" t="t" r="r" b="b"/>
              <a:pathLst>
                <a:path w="3421" h="4615" extrusionOk="0">
                  <a:moveTo>
                    <a:pt x="2288" y="0"/>
                  </a:moveTo>
                  <a:cubicBezTo>
                    <a:pt x="1911" y="0"/>
                    <a:pt x="1558" y="219"/>
                    <a:pt x="1394" y="593"/>
                  </a:cubicBezTo>
                  <a:lnTo>
                    <a:pt x="222" y="3221"/>
                  </a:lnTo>
                  <a:cubicBezTo>
                    <a:pt x="1" y="3728"/>
                    <a:pt x="222" y="4298"/>
                    <a:pt x="729" y="4519"/>
                  </a:cubicBezTo>
                  <a:cubicBezTo>
                    <a:pt x="856" y="4583"/>
                    <a:pt x="982" y="4614"/>
                    <a:pt x="1109" y="4614"/>
                  </a:cubicBezTo>
                  <a:cubicBezTo>
                    <a:pt x="1489" y="4614"/>
                    <a:pt x="1869" y="4393"/>
                    <a:pt x="2027" y="4013"/>
                  </a:cubicBezTo>
                  <a:lnTo>
                    <a:pt x="3199" y="1384"/>
                  </a:lnTo>
                  <a:cubicBezTo>
                    <a:pt x="3421" y="909"/>
                    <a:pt x="3199" y="307"/>
                    <a:pt x="2692" y="86"/>
                  </a:cubicBezTo>
                  <a:cubicBezTo>
                    <a:pt x="2560" y="28"/>
                    <a:pt x="2422" y="0"/>
                    <a:pt x="2288" y="0"/>
                  </a:cubicBezTo>
                  <a:close/>
                </a:path>
              </a:pathLst>
            </a:custGeom>
            <a:solidFill>
              <a:srgbClr val="2E73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304;p26">
              <a:extLst>
                <a:ext uri="{FF2B5EF4-FFF2-40B4-BE49-F238E27FC236}">
                  <a16:creationId xmlns:a16="http://schemas.microsoft.com/office/drawing/2014/main" id="{A8D38FD6-2F9A-44FA-82FC-2DC53175A4EE}"/>
                </a:ext>
              </a:extLst>
            </p:cNvPr>
            <p:cNvSpPr/>
            <p:nvPr/>
          </p:nvSpPr>
          <p:spPr>
            <a:xfrm>
              <a:off x="1998237" y="3102004"/>
              <a:ext cx="118161" cy="159437"/>
            </a:xfrm>
            <a:custGeom>
              <a:avLst/>
              <a:gdLst/>
              <a:ahLst/>
              <a:cxnLst/>
              <a:rect l="l" t="t" r="r" b="b"/>
              <a:pathLst>
                <a:path w="3421" h="4616" extrusionOk="0">
                  <a:moveTo>
                    <a:pt x="2288" y="1"/>
                  </a:moveTo>
                  <a:cubicBezTo>
                    <a:pt x="1910" y="1"/>
                    <a:pt x="1557" y="219"/>
                    <a:pt x="1394" y="593"/>
                  </a:cubicBezTo>
                  <a:lnTo>
                    <a:pt x="222" y="3222"/>
                  </a:lnTo>
                  <a:cubicBezTo>
                    <a:pt x="0" y="3728"/>
                    <a:pt x="222" y="4298"/>
                    <a:pt x="729" y="4520"/>
                  </a:cubicBezTo>
                  <a:cubicBezTo>
                    <a:pt x="855" y="4583"/>
                    <a:pt x="982" y="4615"/>
                    <a:pt x="1140" y="4615"/>
                  </a:cubicBezTo>
                  <a:cubicBezTo>
                    <a:pt x="1520" y="4615"/>
                    <a:pt x="1869" y="4393"/>
                    <a:pt x="2027" y="4013"/>
                  </a:cubicBezTo>
                  <a:lnTo>
                    <a:pt x="3199" y="1385"/>
                  </a:lnTo>
                  <a:cubicBezTo>
                    <a:pt x="3421" y="910"/>
                    <a:pt x="3199" y="308"/>
                    <a:pt x="2692" y="86"/>
                  </a:cubicBezTo>
                  <a:cubicBezTo>
                    <a:pt x="2559" y="28"/>
                    <a:pt x="2422" y="1"/>
                    <a:pt x="2288" y="1"/>
                  </a:cubicBezTo>
                  <a:close/>
                </a:path>
              </a:pathLst>
            </a:custGeom>
            <a:solidFill>
              <a:srgbClr val="2E73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053C2F0E-EF66-41A7-862B-4430000E8128}"/>
              </a:ext>
            </a:extLst>
          </p:cNvPr>
          <p:cNvSpPr txBox="1"/>
          <p:nvPr/>
        </p:nvSpPr>
        <p:spPr>
          <a:xfrm>
            <a:off x="2658587" y="951752"/>
            <a:ext cx="350042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Você no controle, sempre</a:t>
            </a:r>
          </a:p>
          <a:p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Receba notificações em caso de falhas</a:t>
            </a:r>
            <a:endParaRPr lang="pt-BR" sz="1400" dirty="0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06002066-CF0C-4B40-9149-C7E039E202A3}"/>
              </a:ext>
            </a:extLst>
          </p:cNvPr>
          <p:cNvSpPr txBox="1"/>
          <p:nvPr/>
        </p:nvSpPr>
        <p:spPr>
          <a:xfrm>
            <a:off x="3520381" y="2531704"/>
            <a:ext cx="35004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Pró-atividade</a:t>
            </a:r>
          </a:p>
          <a:p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Proteção de dados com gerenciamento on-line</a:t>
            </a:r>
            <a:endParaRPr lang="pt-BR" sz="1400" dirty="0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252A3E21-D5A0-4260-A848-36DD204CA74D}"/>
              </a:ext>
            </a:extLst>
          </p:cNvPr>
          <p:cNvSpPr txBox="1"/>
          <p:nvPr/>
        </p:nvSpPr>
        <p:spPr>
          <a:xfrm>
            <a:off x="2893312" y="4327100"/>
            <a:ext cx="35004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De qualquer lugar</a:t>
            </a:r>
          </a:p>
          <a:p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 sua empresa monitorada 24 X 7 de onde estiver</a:t>
            </a:r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3714038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B31172C-B3B3-41FE-88B3-81CD152AB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6CFCA30-EAF0-4216-8773-480E96DE2E27}"/>
              </a:ext>
            </a:extLst>
          </p:cNvPr>
          <p:cNvSpPr txBox="1"/>
          <p:nvPr/>
        </p:nvSpPr>
        <p:spPr>
          <a:xfrm>
            <a:off x="406498" y="6384269"/>
            <a:ext cx="7685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spc="3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IMPORTÂNCIA DOS DADOS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2542260D-471E-4735-A1F2-F7689A28B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811" y="6308278"/>
            <a:ext cx="1251978" cy="426081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0B970523-E3AA-4EB0-9489-07B964F5B509}"/>
              </a:ext>
            </a:extLst>
          </p:cNvPr>
          <p:cNvSpPr txBox="1"/>
          <p:nvPr/>
        </p:nvSpPr>
        <p:spPr>
          <a:xfrm>
            <a:off x="5614988" y="2084794"/>
            <a:ext cx="472146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Empresas de qualquer porte estão mais dependentes dos seus sistemas em operação contínua para manterem suas atividades mais básicas (atendimento dos clientes, faturamento).</a:t>
            </a:r>
          </a:p>
          <a:p>
            <a:endParaRPr lang="pt-BR" dirty="0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469A76C3-FF04-4548-9468-D5AD608B7081}"/>
              </a:ext>
            </a:extLst>
          </p:cNvPr>
          <p:cNvSpPr txBox="1"/>
          <p:nvPr/>
        </p:nvSpPr>
        <p:spPr>
          <a:xfrm>
            <a:off x="5614988" y="3942696"/>
            <a:ext cx="4522543" cy="11614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 TI precisa resolver questões de proteção e armazenamento dos dados que crescem à cada dia.</a:t>
            </a:r>
            <a:endParaRPr lang="pt-BR" dirty="0"/>
          </a:p>
        </p:txBody>
      </p:sp>
      <p:pic>
        <p:nvPicPr>
          <p:cNvPr id="13" name="Imagem 12">
            <a:extLst>
              <a:ext uri="{FF2B5EF4-FFF2-40B4-BE49-F238E27FC236}">
                <a16:creationId xmlns:a16="http://schemas.microsoft.com/office/drawing/2014/main" id="{218DA7E0-7235-45CA-BA67-95026078B1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886" y="1277984"/>
            <a:ext cx="3590855" cy="4249280"/>
          </a:xfrm>
          <a:prstGeom prst="rect">
            <a:avLst/>
          </a:prstGeom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id="{CA502EAC-ED61-432A-A256-BAB191B5FE49}"/>
              </a:ext>
            </a:extLst>
          </p:cNvPr>
          <p:cNvSpPr txBox="1"/>
          <p:nvPr/>
        </p:nvSpPr>
        <p:spPr>
          <a:xfrm>
            <a:off x="5614988" y="1019861"/>
            <a:ext cx="27593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A importância dos Dados</a:t>
            </a:r>
          </a:p>
        </p:txBody>
      </p:sp>
    </p:spTree>
    <p:extLst>
      <p:ext uri="{BB962C8B-B14F-4D97-AF65-F5344CB8AC3E}">
        <p14:creationId xmlns:p14="http://schemas.microsoft.com/office/powerpoint/2010/main" val="41183395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B31172C-B3B3-41FE-88B3-81CD152AB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6CFCA30-EAF0-4216-8773-480E96DE2E27}"/>
              </a:ext>
            </a:extLst>
          </p:cNvPr>
          <p:cNvSpPr txBox="1"/>
          <p:nvPr/>
        </p:nvSpPr>
        <p:spPr>
          <a:xfrm>
            <a:off x="406498" y="6384269"/>
            <a:ext cx="7685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spc="3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ENTRE EM CONTATO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2542260D-471E-4735-A1F2-F7689A28B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811" y="6308278"/>
            <a:ext cx="1251978" cy="426081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0B970523-E3AA-4EB0-9489-07B964F5B509}"/>
              </a:ext>
            </a:extLst>
          </p:cNvPr>
          <p:cNvSpPr txBox="1"/>
          <p:nvPr/>
        </p:nvSpPr>
        <p:spPr>
          <a:xfrm>
            <a:off x="5950930" y="3131079"/>
            <a:ext cx="472146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Entre em contato através dos canais:</a:t>
            </a:r>
          </a:p>
          <a:p>
            <a:pPr>
              <a:lnSpc>
                <a:spcPct val="150000"/>
              </a:lnSpc>
            </a:pPr>
            <a:r>
              <a:rPr lang="pt-B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(11) 9999-9999 (WhatsApp)</a:t>
            </a:r>
          </a:p>
          <a:p>
            <a:pPr>
              <a:lnSpc>
                <a:spcPct val="150000"/>
              </a:lnSpc>
            </a:pPr>
            <a:r>
              <a:rPr lang="pt-B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(11) 3222-9999</a:t>
            </a:r>
          </a:p>
          <a:p>
            <a:pPr>
              <a:lnSpc>
                <a:spcPct val="150000"/>
              </a:lnSpc>
            </a:pPr>
            <a:r>
              <a:rPr lang="pt-B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hlinkClick r:id="rId4"/>
              </a:rPr>
              <a:t>contato@suaempresa.com.br</a:t>
            </a:r>
            <a:endParaRPr lang="pt-BR" sz="1600" dirty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ct val="150000"/>
              </a:lnSpc>
            </a:pPr>
            <a:endParaRPr lang="pt-BR" sz="1600" dirty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endParaRPr lang="pt-BR" dirty="0"/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A502EAC-ED61-432A-A256-BAB191B5FE49}"/>
              </a:ext>
            </a:extLst>
          </p:cNvPr>
          <p:cNvSpPr txBox="1"/>
          <p:nvPr/>
        </p:nvSpPr>
        <p:spPr>
          <a:xfrm>
            <a:off x="5950929" y="1930220"/>
            <a:ext cx="50028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Proteja a sua empresa hoje mesmo!</a:t>
            </a: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2C2A7FDF-D9D7-475C-8D50-5A8EDCF8AD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5832" y="2417884"/>
            <a:ext cx="3919429" cy="1444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364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B31172C-B3B3-41FE-88B3-81CD152AB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6CFCA30-EAF0-4216-8773-480E96DE2E27}"/>
              </a:ext>
            </a:extLst>
          </p:cNvPr>
          <p:cNvSpPr txBox="1"/>
          <p:nvPr/>
        </p:nvSpPr>
        <p:spPr>
          <a:xfrm>
            <a:off x="406498" y="6384269"/>
            <a:ext cx="7685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spc="3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PERDA DE DADOS – PRINCIPAIS CAUSAS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2542260D-471E-4735-A1F2-F7689A28B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811" y="6308278"/>
            <a:ext cx="1251978" cy="426081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5623A026-9566-4D71-AC3C-73C0DA0AB4EE}"/>
              </a:ext>
            </a:extLst>
          </p:cNvPr>
          <p:cNvSpPr txBox="1"/>
          <p:nvPr/>
        </p:nvSpPr>
        <p:spPr>
          <a:xfrm>
            <a:off x="1081923" y="1059866"/>
            <a:ext cx="50902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Perda de Dados – Principais Causas</a:t>
            </a:r>
          </a:p>
        </p:txBody>
      </p:sp>
      <p:sp>
        <p:nvSpPr>
          <p:cNvPr id="2" name="Retângulo: Cantos Arredondados 1">
            <a:extLst>
              <a:ext uri="{FF2B5EF4-FFF2-40B4-BE49-F238E27FC236}">
                <a16:creationId xmlns:a16="http://schemas.microsoft.com/office/drawing/2014/main" id="{604C299A-E0D1-459E-B718-378868B3382D}"/>
              </a:ext>
            </a:extLst>
          </p:cNvPr>
          <p:cNvSpPr/>
          <p:nvPr/>
        </p:nvSpPr>
        <p:spPr>
          <a:xfrm>
            <a:off x="1151793" y="2114550"/>
            <a:ext cx="2338754" cy="2838450"/>
          </a:xfrm>
          <a:prstGeom prst="roundRect">
            <a:avLst>
              <a:gd name="adj" fmla="val 8772"/>
            </a:avLst>
          </a:prstGeom>
          <a:ln>
            <a:solidFill>
              <a:srgbClr val="2E739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EF033F20-5DA4-404C-975A-A42185B4C4E1}"/>
              </a:ext>
            </a:extLst>
          </p:cNvPr>
          <p:cNvSpPr txBox="1"/>
          <p:nvPr/>
        </p:nvSpPr>
        <p:spPr>
          <a:xfrm>
            <a:off x="1339098" y="3720302"/>
            <a:ext cx="19660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Imperícia  de funcionários e falhas na migração de sistemas</a:t>
            </a:r>
            <a:endParaRPr lang="pt-BR" sz="1400" dirty="0">
              <a:solidFill>
                <a:srgbClr val="2E739D"/>
              </a:solidFill>
            </a:endParaRP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24BC6C5F-A6FE-45BF-97EE-70CBE568B08E}"/>
              </a:ext>
            </a:extLst>
          </p:cNvPr>
          <p:cNvSpPr txBox="1"/>
          <p:nvPr/>
        </p:nvSpPr>
        <p:spPr>
          <a:xfrm>
            <a:off x="1339098" y="2329687"/>
            <a:ext cx="20613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31%</a:t>
            </a:r>
          </a:p>
        </p:txBody>
      </p:sp>
      <p:cxnSp>
        <p:nvCxnSpPr>
          <p:cNvPr id="4" name="Conector reto 3">
            <a:extLst>
              <a:ext uri="{FF2B5EF4-FFF2-40B4-BE49-F238E27FC236}">
                <a16:creationId xmlns:a16="http://schemas.microsoft.com/office/drawing/2014/main" id="{DF43F68B-7122-4BC0-9BD1-98E9453F6A29}"/>
              </a:ext>
            </a:extLst>
          </p:cNvPr>
          <p:cNvCxnSpPr/>
          <p:nvPr/>
        </p:nvCxnSpPr>
        <p:spPr>
          <a:xfrm>
            <a:off x="1447800" y="3333750"/>
            <a:ext cx="1781175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tângulo: Cantos Arredondados 26">
            <a:extLst>
              <a:ext uri="{FF2B5EF4-FFF2-40B4-BE49-F238E27FC236}">
                <a16:creationId xmlns:a16="http://schemas.microsoft.com/office/drawing/2014/main" id="{7CFC746A-2E68-47D5-BAFA-80ED93DB2087}"/>
              </a:ext>
            </a:extLst>
          </p:cNvPr>
          <p:cNvSpPr/>
          <p:nvPr/>
        </p:nvSpPr>
        <p:spPr>
          <a:xfrm>
            <a:off x="1151793" y="1921119"/>
            <a:ext cx="2338754" cy="3499339"/>
          </a:xfrm>
          <a:prstGeom prst="roundRect">
            <a:avLst>
              <a:gd name="adj" fmla="val 8772"/>
            </a:avLst>
          </a:prstGeom>
          <a:ln>
            <a:solidFill>
              <a:srgbClr val="C00000"/>
            </a:solidFill>
          </a:ln>
          <a:effectLst>
            <a:outerShdw blurRad="139700" dir="5400000" sx="92000" sy="92000" algn="ctr" rotWithShape="0">
              <a:schemeClr val="accent1">
                <a:lumMod val="75000"/>
                <a:alpha val="64000"/>
              </a:scheme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3D3EAEE0-FBC9-47D6-98A9-2E832762CD79}"/>
              </a:ext>
            </a:extLst>
          </p:cNvPr>
          <p:cNvSpPr txBox="1"/>
          <p:nvPr/>
        </p:nvSpPr>
        <p:spPr>
          <a:xfrm>
            <a:off x="1339098" y="3147623"/>
            <a:ext cx="1966077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Erros Humanos</a:t>
            </a:r>
          </a:p>
          <a:p>
            <a:endParaRPr lang="pt-BR" sz="1400" b="1" dirty="0">
              <a:solidFill>
                <a:srgbClr val="2E739D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pt-BR" sz="13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Imperícia de funcionários e falhas na migração de sistemas</a:t>
            </a:r>
            <a:endParaRPr lang="pt-BR" sz="13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3A07BF10-5CE8-431B-BBC0-87D9359C907F}"/>
              </a:ext>
            </a:extLst>
          </p:cNvPr>
          <p:cNvSpPr txBox="1"/>
          <p:nvPr/>
        </p:nvSpPr>
        <p:spPr>
          <a:xfrm>
            <a:off x="1339098" y="2047930"/>
            <a:ext cx="20613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b="1" dirty="0">
                <a:solidFill>
                  <a:srgbClr val="C00000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31%</a:t>
            </a:r>
          </a:p>
        </p:txBody>
      </p: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0BDE49C3-8A45-45E1-BA70-CFBCA7D072DB}"/>
              </a:ext>
            </a:extLst>
          </p:cNvPr>
          <p:cNvCxnSpPr/>
          <p:nvPr/>
        </p:nvCxnSpPr>
        <p:spPr>
          <a:xfrm>
            <a:off x="1447800" y="2936077"/>
            <a:ext cx="1781175" cy="0"/>
          </a:xfrm>
          <a:prstGeom prst="line">
            <a:avLst/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tângulo: Cantos Arredondados 30">
            <a:extLst>
              <a:ext uri="{FF2B5EF4-FFF2-40B4-BE49-F238E27FC236}">
                <a16:creationId xmlns:a16="http://schemas.microsoft.com/office/drawing/2014/main" id="{EF1FEC8A-D4AF-4F20-9D6D-A6EB66987926}"/>
              </a:ext>
            </a:extLst>
          </p:cNvPr>
          <p:cNvSpPr/>
          <p:nvPr/>
        </p:nvSpPr>
        <p:spPr>
          <a:xfrm>
            <a:off x="3599249" y="1921119"/>
            <a:ext cx="2338754" cy="3499339"/>
          </a:xfrm>
          <a:prstGeom prst="roundRect">
            <a:avLst>
              <a:gd name="adj" fmla="val 8772"/>
            </a:avLst>
          </a:prstGeom>
          <a:ln>
            <a:solidFill>
              <a:srgbClr val="2E739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A3CCA85E-7A3A-412A-A07D-A18ED2A03FEC}"/>
              </a:ext>
            </a:extLst>
          </p:cNvPr>
          <p:cNvSpPr txBox="1"/>
          <p:nvPr/>
        </p:nvSpPr>
        <p:spPr>
          <a:xfrm>
            <a:off x="3786554" y="3147623"/>
            <a:ext cx="1966077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Hardware</a:t>
            </a:r>
          </a:p>
          <a:p>
            <a:endParaRPr lang="pt-BR" sz="1400" b="1" dirty="0">
              <a:solidFill>
                <a:srgbClr val="2E739D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pt-BR" sz="13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Falha com queima de HDs, servidores e storages.</a:t>
            </a:r>
          </a:p>
          <a:p>
            <a:endParaRPr lang="pt-BR" sz="1300" dirty="0">
              <a:solidFill>
                <a:schemeClr val="bg1">
                  <a:lumMod val="50000"/>
                </a:schemeClr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pt-BR" sz="13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Equipamentos obsoletos e sem garantia</a:t>
            </a:r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0F2E27B3-319C-45A3-86FD-AD75F1FBFE1B}"/>
              </a:ext>
            </a:extLst>
          </p:cNvPr>
          <p:cNvSpPr txBox="1"/>
          <p:nvPr/>
        </p:nvSpPr>
        <p:spPr>
          <a:xfrm>
            <a:off x="3786554" y="2047930"/>
            <a:ext cx="20613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27%</a:t>
            </a:r>
          </a:p>
        </p:txBody>
      </p:sp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8A18CA7B-B95B-4E70-9177-B7C1C15A14D5}"/>
              </a:ext>
            </a:extLst>
          </p:cNvPr>
          <p:cNvCxnSpPr/>
          <p:nvPr/>
        </p:nvCxnSpPr>
        <p:spPr>
          <a:xfrm>
            <a:off x="3895256" y="2936077"/>
            <a:ext cx="1781175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tângulo: Cantos Arredondados 34">
            <a:extLst>
              <a:ext uri="{FF2B5EF4-FFF2-40B4-BE49-F238E27FC236}">
                <a16:creationId xmlns:a16="http://schemas.microsoft.com/office/drawing/2014/main" id="{18DD8DF8-DE5C-4183-9349-EB17915D26E1}"/>
              </a:ext>
            </a:extLst>
          </p:cNvPr>
          <p:cNvSpPr/>
          <p:nvPr/>
        </p:nvSpPr>
        <p:spPr>
          <a:xfrm>
            <a:off x="6046705" y="1921119"/>
            <a:ext cx="2338754" cy="3499339"/>
          </a:xfrm>
          <a:prstGeom prst="roundRect">
            <a:avLst>
              <a:gd name="adj" fmla="val 8772"/>
            </a:avLst>
          </a:prstGeom>
          <a:ln>
            <a:solidFill>
              <a:srgbClr val="2E739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6" name="CaixaDeTexto 35">
            <a:extLst>
              <a:ext uri="{FF2B5EF4-FFF2-40B4-BE49-F238E27FC236}">
                <a16:creationId xmlns:a16="http://schemas.microsoft.com/office/drawing/2014/main" id="{C7E3E2C5-45DF-4128-8B23-70D64C24A2AC}"/>
              </a:ext>
            </a:extLst>
          </p:cNvPr>
          <p:cNvSpPr txBox="1"/>
          <p:nvPr/>
        </p:nvSpPr>
        <p:spPr>
          <a:xfrm>
            <a:off x="6234010" y="3147623"/>
            <a:ext cx="1966077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Ataques Digitais</a:t>
            </a:r>
          </a:p>
          <a:p>
            <a:endParaRPr lang="pt-BR" sz="1400" b="1" dirty="0">
              <a:solidFill>
                <a:srgbClr val="2E739D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pt-BR" sz="13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Vírus e ransomwares</a:t>
            </a:r>
          </a:p>
        </p:txBody>
      </p: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3E577BF9-98A8-4FB4-B1FF-6939F0D9C8DE}"/>
              </a:ext>
            </a:extLst>
          </p:cNvPr>
          <p:cNvSpPr txBox="1"/>
          <p:nvPr/>
        </p:nvSpPr>
        <p:spPr>
          <a:xfrm>
            <a:off x="6234010" y="2047930"/>
            <a:ext cx="20613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22%</a:t>
            </a:r>
          </a:p>
        </p:txBody>
      </p:sp>
      <p:cxnSp>
        <p:nvCxnSpPr>
          <p:cNvPr id="38" name="Conector reto 37">
            <a:extLst>
              <a:ext uri="{FF2B5EF4-FFF2-40B4-BE49-F238E27FC236}">
                <a16:creationId xmlns:a16="http://schemas.microsoft.com/office/drawing/2014/main" id="{15B3E433-4F4F-4C59-9A9D-E773418A3880}"/>
              </a:ext>
            </a:extLst>
          </p:cNvPr>
          <p:cNvCxnSpPr/>
          <p:nvPr/>
        </p:nvCxnSpPr>
        <p:spPr>
          <a:xfrm>
            <a:off x="6342712" y="2936077"/>
            <a:ext cx="1781175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tângulo: Cantos Arredondados 38">
            <a:extLst>
              <a:ext uri="{FF2B5EF4-FFF2-40B4-BE49-F238E27FC236}">
                <a16:creationId xmlns:a16="http://schemas.microsoft.com/office/drawing/2014/main" id="{7C5BF9C2-53C7-4154-BA3B-8A9EA4778CFF}"/>
              </a:ext>
            </a:extLst>
          </p:cNvPr>
          <p:cNvSpPr/>
          <p:nvPr/>
        </p:nvSpPr>
        <p:spPr>
          <a:xfrm>
            <a:off x="8494161" y="1921119"/>
            <a:ext cx="2338754" cy="3499339"/>
          </a:xfrm>
          <a:prstGeom prst="roundRect">
            <a:avLst>
              <a:gd name="adj" fmla="val 8772"/>
            </a:avLst>
          </a:prstGeom>
          <a:ln>
            <a:solidFill>
              <a:srgbClr val="2E739D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BC9A3FA3-0528-4CAF-B2BF-FC06876020E0}"/>
              </a:ext>
            </a:extLst>
          </p:cNvPr>
          <p:cNvSpPr txBox="1"/>
          <p:nvPr/>
        </p:nvSpPr>
        <p:spPr>
          <a:xfrm>
            <a:off x="8681466" y="3147623"/>
            <a:ext cx="1936345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Desastres e Furtos</a:t>
            </a:r>
          </a:p>
          <a:p>
            <a:endParaRPr lang="pt-BR" sz="1400" b="1" dirty="0">
              <a:solidFill>
                <a:srgbClr val="2E739D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r>
              <a:rPr lang="pt-BR" sz="1300" dirty="0">
                <a:solidFill>
                  <a:schemeClr val="bg1">
                    <a:lumMod val="50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Furtos de equipamentos e desastres no ambiente como inundações e incêndios</a:t>
            </a:r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E2ED81D2-028D-4392-B686-6EEF1F61E8E5}"/>
              </a:ext>
            </a:extLst>
          </p:cNvPr>
          <p:cNvSpPr txBox="1"/>
          <p:nvPr/>
        </p:nvSpPr>
        <p:spPr>
          <a:xfrm>
            <a:off x="8681466" y="2047930"/>
            <a:ext cx="20613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8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9%</a:t>
            </a:r>
          </a:p>
        </p:txBody>
      </p:sp>
      <p:cxnSp>
        <p:nvCxnSpPr>
          <p:cNvPr id="42" name="Conector reto 41">
            <a:extLst>
              <a:ext uri="{FF2B5EF4-FFF2-40B4-BE49-F238E27FC236}">
                <a16:creationId xmlns:a16="http://schemas.microsoft.com/office/drawing/2014/main" id="{9E160877-81A7-4409-BC96-06126ADF4DB2}"/>
              </a:ext>
            </a:extLst>
          </p:cNvPr>
          <p:cNvCxnSpPr/>
          <p:nvPr/>
        </p:nvCxnSpPr>
        <p:spPr>
          <a:xfrm>
            <a:off x="8790168" y="2936077"/>
            <a:ext cx="1781175" cy="0"/>
          </a:xfrm>
          <a:prstGeom prst="line">
            <a:avLst/>
          </a:prstGeom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8747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B31172C-B3B3-41FE-88B3-81CD152AB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6CFCA30-EAF0-4216-8773-480E96DE2E27}"/>
              </a:ext>
            </a:extLst>
          </p:cNvPr>
          <p:cNvSpPr txBox="1"/>
          <p:nvPr/>
        </p:nvSpPr>
        <p:spPr>
          <a:xfrm>
            <a:off x="406498" y="6384269"/>
            <a:ext cx="7685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spc="3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PRÁTICAS OBSOLETAS DE PROTEÇÃO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2542260D-471E-4735-A1F2-F7689A28B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811" y="6308278"/>
            <a:ext cx="1251978" cy="426081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112E2947-07F3-4761-92E7-A83A16A9EAC4}"/>
              </a:ext>
            </a:extLst>
          </p:cNvPr>
          <p:cNvSpPr txBox="1"/>
          <p:nvPr/>
        </p:nvSpPr>
        <p:spPr>
          <a:xfrm>
            <a:off x="1081923" y="3386378"/>
            <a:ext cx="279548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Backups em fitas </a:t>
            </a:r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possuem desvantagens por serem mais caros (robôs de fitas, licenciamento, logística externa) e necessitam investimentos para atualização tecnológica e treinamento da equipe de TI</a:t>
            </a:r>
            <a:endParaRPr lang="pt-BR" sz="1400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5623A026-9566-4D71-AC3C-73C0DA0AB4EE}"/>
              </a:ext>
            </a:extLst>
          </p:cNvPr>
          <p:cNvSpPr txBox="1"/>
          <p:nvPr/>
        </p:nvSpPr>
        <p:spPr>
          <a:xfrm>
            <a:off x="1081923" y="1059866"/>
            <a:ext cx="38920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Práticas Obsoletas</a:t>
            </a:r>
          </a:p>
          <a:p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de Proteção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27438C1E-87DF-4232-99D0-E055E6A30A3B}"/>
              </a:ext>
            </a:extLst>
          </p:cNvPr>
          <p:cNvSpPr txBox="1"/>
          <p:nvPr/>
        </p:nvSpPr>
        <p:spPr>
          <a:xfrm>
            <a:off x="4649901" y="3386377"/>
            <a:ext cx="279548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Mídias externas como </a:t>
            </a:r>
            <a:r>
              <a:rPr lang="pt-B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pen drives </a:t>
            </a:r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 </a:t>
            </a:r>
            <a:r>
              <a:rPr lang="pt-B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HDs externos </a:t>
            </a:r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são alternativas amadoras pois requerem intervenção manual, são apenas cópias locais, sem criptografia e sem validações</a:t>
            </a:r>
            <a:endParaRPr lang="pt-BR" sz="1400" dirty="0"/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F391D54E-3991-43F9-90C4-0AAE96AA1E38}"/>
              </a:ext>
            </a:extLst>
          </p:cNvPr>
          <p:cNvSpPr txBox="1"/>
          <p:nvPr/>
        </p:nvSpPr>
        <p:spPr>
          <a:xfrm>
            <a:off x="8217879" y="3375392"/>
            <a:ext cx="279548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Sites</a:t>
            </a:r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populares de armazenamento de dados possuem um extenso histórico de problemas relacionados a segurança e invasões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B19FE519-E6A3-4C94-A010-48704AE53C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243" y="2580126"/>
            <a:ext cx="707886" cy="707886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C06BF76D-0115-44E2-BC39-80D0AA5F47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698" y="2570074"/>
            <a:ext cx="619571" cy="619571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09EE36D2-D55D-41B1-AB03-17F6711F21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972" y="2505808"/>
            <a:ext cx="683836" cy="683836"/>
          </a:xfrm>
          <a:prstGeom prst="rect">
            <a:avLst/>
          </a:prstGeom>
        </p:spPr>
      </p:pic>
      <p:pic>
        <p:nvPicPr>
          <p:cNvPr id="24" name="Gráfico 23">
            <a:extLst>
              <a:ext uri="{FF2B5EF4-FFF2-40B4-BE49-F238E27FC236}">
                <a16:creationId xmlns:a16="http://schemas.microsoft.com/office/drawing/2014/main" id="{0A336847-3417-4631-83D6-88AF8DCAD2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690892" y="2481760"/>
            <a:ext cx="404474" cy="404474"/>
          </a:xfrm>
          <a:prstGeom prst="rect">
            <a:avLst/>
          </a:prstGeom>
        </p:spPr>
      </p:pic>
      <p:pic>
        <p:nvPicPr>
          <p:cNvPr id="25" name="Gráfico 24">
            <a:extLst>
              <a:ext uri="{FF2B5EF4-FFF2-40B4-BE49-F238E27FC236}">
                <a16:creationId xmlns:a16="http://schemas.microsoft.com/office/drawing/2014/main" id="{22ACFDC5-4F79-4E1E-8675-5BFCD5C5642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85494" y="2481760"/>
            <a:ext cx="404474" cy="404474"/>
          </a:xfrm>
          <a:prstGeom prst="rect">
            <a:avLst/>
          </a:prstGeom>
        </p:spPr>
      </p:pic>
      <p:pic>
        <p:nvPicPr>
          <p:cNvPr id="26" name="Gráfico 25">
            <a:extLst>
              <a:ext uri="{FF2B5EF4-FFF2-40B4-BE49-F238E27FC236}">
                <a16:creationId xmlns:a16="http://schemas.microsoft.com/office/drawing/2014/main" id="{EEF3F486-012F-44F2-B705-CC5E2B2CEDB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822571" y="2475385"/>
            <a:ext cx="404474" cy="404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647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037BC94-01FA-4702-8AB9-94EFF36DBF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92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6CFCA30-EAF0-4216-8773-480E96DE2E27}"/>
              </a:ext>
            </a:extLst>
          </p:cNvPr>
          <p:cNvSpPr txBox="1"/>
          <p:nvPr/>
        </p:nvSpPr>
        <p:spPr>
          <a:xfrm>
            <a:off x="406498" y="6384269"/>
            <a:ext cx="7685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spc="3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Backup Manager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2542260D-471E-4735-A1F2-F7689A28B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811" y="6308278"/>
            <a:ext cx="1251978" cy="426081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0B970523-E3AA-4EB0-9489-07B964F5B509}"/>
              </a:ext>
            </a:extLst>
          </p:cNvPr>
          <p:cNvSpPr txBox="1"/>
          <p:nvPr/>
        </p:nvSpPr>
        <p:spPr>
          <a:xfrm>
            <a:off x="1025404" y="3737747"/>
            <a:ext cx="382795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Tenha todos os recursos de software, infraestrutura de data center e serviços de suporte para entregar a </a:t>
            </a:r>
            <a:r>
              <a:rPr lang="pt-B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melhor solução</a:t>
            </a:r>
            <a:r>
              <a:rPr lang="pt-B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</a:p>
          <a:p>
            <a:endParaRPr lang="pt-BR" dirty="0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C1564D44-AF6B-47E5-956A-217531D02EAE}"/>
              </a:ext>
            </a:extLst>
          </p:cNvPr>
          <p:cNvSpPr txBox="1"/>
          <p:nvPr/>
        </p:nvSpPr>
        <p:spPr>
          <a:xfrm>
            <a:off x="1081923" y="1059866"/>
            <a:ext cx="3892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Backup Manager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ED2AA9DD-5AE0-44D1-B641-31F025647C71}"/>
              </a:ext>
            </a:extLst>
          </p:cNvPr>
          <p:cNvSpPr txBox="1"/>
          <p:nvPr/>
        </p:nvSpPr>
        <p:spPr>
          <a:xfrm>
            <a:off x="5963179" y="3569677"/>
            <a:ext cx="1070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Data Center</a:t>
            </a:r>
          </a:p>
          <a:p>
            <a:pPr algn="ctr"/>
            <a:r>
              <a:rPr lang="pt-BR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Tier III</a:t>
            </a:r>
            <a:endParaRPr lang="pt-BR" sz="1200" dirty="0">
              <a:solidFill>
                <a:schemeClr val="bg1"/>
              </a:solidFill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98EC9170-B8BA-480C-A8AB-68651AF4BD27}"/>
              </a:ext>
            </a:extLst>
          </p:cNvPr>
          <p:cNvSpPr txBox="1"/>
          <p:nvPr/>
        </p:nvSpPr>
        <p:spPr>
          <a:xfrm>
            <a:off x="6581571" y="1259921"/>
            <a:ext cx="1070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Software </a:t>
            </a:r>
          </a:p>
          <a:p>
            <a:pPr algn="ctr"/>
            <a:r>
              <a:rPr lang="pt-BR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Backup para Servidores</a:t>
            </a:r>
            <a:endParaRPr lang="pt-BR" sz="1200" dirty="0">
              <a:solidFill>
                <a:schemeClr val="bg1"/>
              </a:solidFill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9B789EE1-5010-4857-8E42-1386215FC632}"/>
              </a:ext>
            </a:extLst>
          </p:cNvPr>
          <p:cNvSpPr txBox="1"/>
          <p:nvPr/>
        </p:nvSpPr>
        <p:spPr>
          <a:xfrm>
            <a:off x="7876971" y="4729168"/>
            <a:ext cx="1070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Suporte</a:t>
            </a:r>
          </a:p>
          <a:p>
            <a:pPr algn="ctr"/>
            <a:r>
              <a:rPr lang="pt-BR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Técnico com</a:t>
            </a:r>
          </a:p>
          <a:p>
            <a:pPr algn="ctr"/>
            <a:r>
              <a:rPr lang="pt-BR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SLA</a:t>
            </a:r>
            <a:endParaRPr lang="pt-BR" sz="1200" dirty="0">
              <a:solidFill>
                <a:schemeClr val="bg1"/>
              </a:solidFill>
            </a:endParaRP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482697E1-E293-47AB-A787-49A17DE5CBDF}"/>
              </a:ext>
            </a:extLst>
          </p:cNvPr>
          <p:cNvSpPr txBox="1"/>
          <p:nvPr/>
        </p:nvSpPr>
        <p:spPr>
          <a:xfrm>
            <a:off x="9805418" y="3552092"/>
            <a:ext cx="10706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Portal Web</a:t>
            </a:r>
          </a:p>
          <a:p>
            <a:pPr algn="ctr"/>
            <a:r>
              <a:rPr lang="pt-BR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 Gestão</a:t>
            </a:r>
            <a:endParaRPr lang="pt-BR" sz="1200" dirty="0">
              <a:solidFill>
                <a:schemeClr val="bg1"/>
              </a:solidFill>
            </a:endParaRP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B34E62A9-D241-4CDF-BF4E-BDCD458AAE1F}"/>
              </a:ext>
            </a:extLst>
          </p:cNvPr>
          <p:cNvSpPr txBox="1"/>
          <p:nvPr/>
        </p:nvSpPr>
        <p:spPr>
          <a:xfrm>
            <a:off x="9008249" y="1352253"/>
            <a:ext cx="1393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chemeClr val="tx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Monitoramento</a:t>
            </a:r>
          </a:p>
          <a:p>
            <a:pPr algn="ctr"/>
            <a:r>
              <a:rPr lang="pt-BR" sz="1200" dirty="0">
                <a:solidFill>
                  <a:schemeClr val="tx2">
                    <a:lumMod val="7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24x7</a:t>
            </a:r>
            <a:endParaRPr lang="pt-BR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497598F2-D171-4517-BE02-D17F4DE27C37}"/>
              </a:ext>
            </a:extLst>
          </p:cNvPr>
          <p:cNvSpPr txBox="1"/>
          <p:nvPr/>
        </p:nvSpPr>
        <p:spPr>
          <a:xfrm>
            <a:off x="7820289" y="2976098"/>
            <a:ext cx="1184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Dados e Imagens </a:t>
            </a:r>
          </a:p>
          <a:p>
            <a:pPr algn="ctr"/>
            <a:r>
              <a:rPr lang="pt-BR" sz="12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Protegidas</a:t>
            </a:r>
            <a:endParaRPr lang="pt-BR" sz="1200" b="1" dirty="0">
              <a:solidFill>
                <a:schemeClr val="bg1"/>
              </a:solidFill>
            </a:endParaRP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064FD351-95E9-4A9C-AB9D-5EAA77523B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17406" y="2520457"/>
            <a:ext cx="389795" cy="389795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5FD81A9B-6C50-41D4-A179-C37578BDA0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923" y="2093937"/>
            <a:ext cx="1528492" cy="152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136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B31172C-B3B3-41FE-88B3-81CD152AB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6CFCA30-EAF0-4216-8773-480E96DE2E27}"/>
              </a:ext>
            </a:extLst>
          </p:cNvPr>
          <p:cNvSpPr txBox="1"/>
          <p:nvPr/>
        </p:nvSpPr>
        <p:spPr>
          <a:xfrm>
            <a:off x="406498" y="6384269"/>
            <a:ext cx="7685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spc="3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BACKUP PARA SERVIDORES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2542260D-471E-4735-A1F2-F7689A28B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811" y="6308278"/>
            <a:ext cx="1251978" cy="426081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5623A026-9566-4D71-AC3C-73C0DA0AB4EE}"/>
              </a:ext>
            </a:extLst>
          </p:cNvPr>
          <p:cNvSpPr txBox="1"/>
          <p:nvPr/>
        </p:nvSpPr>
        <p:spPr>
          <a:xfrm>
            <a:off x="1081923" y="1059866"/>
            <a:ext cx="3892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Backup Para Servidores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F391D54E-3991-43F9-90C4-0AAE96AA1E38}"/>
              </a:ext>
            </a:extLst>
          </p:cNvPr>
          <p:cNvSpPr txBox="1"/>
          <p:nvPr/>
        </p:nvSpPr>
        <p:spPr>
          <a:xfrm>
            <a:off x="1493702" y="5422554"/>
            <a:ext cx="250679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Interface</a:t>
            </a:r>
            <a:r>
              <a:rPr lang="pt-B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simples e amigável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10CCAD02-ECEC-46F1-9F9E-4624417EDC43}"/>
              </a:ext>
            </a:extLst>
          </p:cNvPr>
          <p:cNvSpPr txBox="1"/>
          <p:nvPr/>
        </p:nvSpPr>
        <p:spPr>
          <a:xfrm>
            <a:off x="4623307" y="5422554"/>
            <a:ext cx="347102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Software</a:t>
            </a:r>
            <a:r>
              <a:rPr lang="pt-B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roda como serviço no Windows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2582589E-DEFE-4999-B57E-802B94AD1880}"/>
              </a:ext>
            </a:extLst>
          </p:cNvPr>
          <p:cNvSpPr txBox="1"/>
          <p:nvPr/>
        </p:nvSpPr>
        <p:spPr>
          <a:xfrm>
            <a:off x="8730312" y="5422554"/>
            <a:ext cx="2294325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Fácil </a:t>
            </a:r>
            <a:r>
              <a:rPr lang="pt-BR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 instalar e configurar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E443F9E5-318B-4516-B73C-59C2D194E24C}"/>
              </a:ext>
            </a:extLst>
          </p:cNvPr>
          <p:cNvSpPr txBox="1"/>
          <p:nvPr/>
        </p:nvSpPr>
        <p:spPr>
          <a:xfrm>
            <a:off x="1120472" y="2867446"/>
            <a:ext cx="18585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1400" b="1" dirty="0">
                <a:solidFill>
                  <a:srgbClr val="1E628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Selecione as </a:t>
            </a:r>
          </a:p>
          <a:p>
            <a:pPr algn="r"/>
            <a:r>
              <a:rPr lang="pt-BR" sz="1400" b="1" dirty="0">
                <a:solidFill>
                  <a:srgbClr val="1E628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pastas </a:t>
            </a:r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desejadas no seu computador</a:t>
            </a:r>
            <a:endParaRPr lang="pt-BR" sz="1400" dirty="0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9A8E0AEB-CFCB-4131-BC00-52CE9EF573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325" y="1803469"/>
            <a:ext cx="3982742" cy="27773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339ED7C-CED1-4346-B137-8F10071D4F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9178" y="1259921"/>
            <a:ext cx="2711969" cy="31056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CaixaDeTexto 27">
            <a:extLst>
              <a:ext uri="{FF2B5EF4-FFF2-40B4-BE49-F238E27FC236}">
                <a16:creationId xmlns:a16="http://schemas.microsoft.com/office/drawing/2014/main" id="{BE33B55F-6F7D-44C7-9628-613C4DEC2A10}"/>
              </a:ext>
            </a:extLst>
          </p:cNvPr>
          <p:cNvSpPr txBox="1"/>
          <p:nvPr/>
        </p:nvSpPr>
        <p:spPr>
          <a:xfrm>
            <a:off x="9251501" y="2784807"/>
            <a:ext cx="18585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>
                <a:solidFill>
                  <a:srgbClr val="1E628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Configure </a:t>
            </a:r>
          </a:p>
          <a:p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o horário de</a:t>
            </a:r>
          </a:p>
          <a:p>
            <a:r>
              <a:rPr lang="pt-BR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execução</a:t>
            </a:r>
            <a:endParaRPr lang="pt-BR" sz="1400" dirty="0"/>
          </a:p>
        </p:txBody>
      </p:sp>
      <p:cxnSp>
        <p:nvCxnSpPr>
          <p:cNvPr id="32" name="Conector de Seta Reta 31">
            <a:extLst>
              <a:ext uri="{FF2B5EF4-FFF2-40B4-BE49-F238E27FC236}">
                <a16:creationId xmlns:a16="http://schemas.microsoft.com/office/drawing/2014/main" id="{84ED7E8A-6E13-4443-AD1F-9BD047FBBDD0}"/>
              </a:ext>
            </a:extLst>
          </p:cNvPr>
          <p:cNvCxnSpPr>
            <a:cxnSpLocks/>
          </p:cNvCxnSpPr>
          <p:nvPr/>
        </p:nvCxnSpPr>
        <p:spPr>
          <a:xfrm flipH="1" flipV="1">
            <a:off x="8079643" y="3006969"/>
            <a:ext cx="1086867" cy="1851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ector reto 33">
            <a:extLst>
              <a:ext uri="{FF2B5EF4-FFF2-40B4-BE49-F238E27FC236}">
                <a16:creationId xmlns:a16="http://schemas.microsoft.com/office/drawing/2014/main" id="{3C5BEB29-E681-4566-8278-EEBEBF7FC0E1}"/>
              </a:ext>
            </a:extLst>
          </p:cNvPr>
          <p:cNvCxnSpPr>
            <a:cxnSpLocks/>
          </p:cNvCxnSpPr>
          <p:nvPr/>
        </p:nvCxnSpPr>
        <p:spPr>
          <a:xfrm>
            <a:off x="9166510" y="2856701"/>
            <a:ext cx="0" cy="6162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de Seta Reta 36">
            <a:extLst>
              <a:ext uri="{FF2B5EF4-FFF2-40B4-BE49-F238E27FC236}">
                <a16:creationId xmlns:a16="http://schemas.microsoft.com/office/drawing/2014/main" id="{4945A92F-3229-4838-B07E-DBFA006C026A}"/>
              </a:ext>
            </a:extLst>
          </p:cNvPr>
          <p:cNvCxnSpPr>
            <a:cxnSpLocks/>
          </p:cNvCxnSpPr>
          <p:nvPr/>
        </p:nvCxnSpPr>
        <p:spPr>
          <a:xfrm flipV="1">
            <a:off x="2975968" y="3006969"/>
            <a:ext cx="2209600" cy="1851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to 37">
            <a:extLst>
              <a:ext uri="{FF2B5EF4-FFF2-40B4-BE49-F238E27FC236}">
                <a16:creationId xmlns:a16="http://schemas.microsoft.com/office/drawing/2014/main" id="{D282F8A6-8D63-466B-A332-AF7E59383271}"/>
              </a:ext>
            </a:extLst>
          </p:cNvPr>
          <p:cNvCxnSpPr>
            <a:cxnSpLocks/>
          </p:cNvCxnSpPr>
          <p:nvPr/>
        </p:nvCxnSpPr>
        <p:spPr>
          <a:xfrm flipH="1">
            <a:off x="2980591" y="2907212"/>
            <a:ext cx="0" cy="6162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Imagem 40">
            <a:extLst>
              <a:ext uri="{FF2B5EF4-FFF2-40B4-BE49-F238E27FC236}">
                <a16:creationId xmlns:a16="http://schemas.microsoft.com/office/drawing/2014/main" id="{2C450F00-47EE-45DB-8B04-8D587C15A9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852" y="5209721"/>
            <a:ext cx="312407" cy="468922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C44D260F-DE14-422E-B004-7A99B5F428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760" y="5409579"/>
            <a:ext cx="325547" cy="305363"/>
          </a:xfrm>
          <a:prstGeom prst="rect">
            <a:avLst/>
          </a:prstGeom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C5232EE9-8532-42DB-91CF-616C817DBC1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306379" y="5328138"/>
            <a:ext cx="392411" cy="39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60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B31172C-B3B3-41FE-88B3-81CD152AB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6CFCA30-EAF0-4216-8773-480E96DE2E27}"/>
              </a:ext>
            </a:extLst>
          </p:cNvPr>
          <p:cNvSpPr txBox="1"/>
          <p:nvPr/>
        </p:nvSpPr>
        <p:spPr>
          <a:xfrm>
            <a:off x="406498" y="6384269"/>
            <a:ext cx="7685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spc="3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FUNCIONALIDADES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2542260D-471E-4735-A1F2-F7689A28B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811" y="6308278"/>
            <a:ext cx="1251978" cy="426081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112E2947-07F3-4761-92E7-A83A16A9EAC4}"/>
              </a:ext>
            </a:extLst>
          </p:cNvPr>
          <p:cNvSpPr txBox="1"/>
          <p:nvPr/>
        </p:nvSpPr>
        <p:spPr>
          <a:xfrm>
            <a:off x="2095366" y="2148292"/>
            <a:ext cx="3656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rgbClr val="1E628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Agendado e automático: </a:t>
            </a: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Não se preocupe com a execução dos seus backups. Operação automática</a:t>
            </a:r>
            <a:endParaRPr lang="pt-BR" sz="1200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5623A026-9566-4D71-AC3C-73C0DA0AB4EE}"/>
              </a:ext>
            </a:extLst>
          </p:cNvPr>
          <p:cNvSpPr txBox="1"/>
          <p:nvPr/>
        </p:nvSpPr>
        <p:spPr>
          <a:xfrm>
            <a:off x="1081923" y="1059866"/>
            <a:ext cx="3892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Funcionalidades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29DDD158-2F8A-4158-940A-440503C20C4E}"/>
              </a:ext>
            </a:extLst>
          </p:cNvPr>
          <p:cNvSpPr txBox="1"/>
          <p:nvPr/>
        </p:nvSpPr>
        <p:spPr>
          <a:xfrm>
            <a:off x="2095366" y="3152050"/>
            <a:ext cx="40006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rgbClr val="1E628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Backup Incremental: </a:t>
            </a: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Após o backup completo, tem a capacidade de identificar e realizar o backup somente dos arquivos novos e modificados, acelerando o processo de upload</a:t>
            </a:r>
            <a:endParaRPr lang="pt-BR" sz="1200" dirty="0"/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EFE58644-CC81-4554-A214-41C481367C2E}"/>
              </a:ext>
            </a:extLst>
          </p:cNvPr>
          <p:cNvSpPr txBox="1"/>
          <p:nvPr/>
        </p:nvSpPr>
        <p:spPr>
          <a:xfrm>
            <a:off x="2088759" y="4415964"/>
            <a:ext cx="3892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rgbClr val="1E628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Restore pela Web: </a:t>
            </a: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Restaurações e compartilhamento dos arquivos de backup via WEB a partir de qualquer navegador</a:t>
            </a:r>
            <a:endParaRPr lang="pt-BR" sz="1200" dirty="0"/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E917E728-DC6D-4DDD-A909-38E714A5E9C7}"/>
              </a:ext>
            </a:extLst>
          </p:cNvPr>
          <p:cNvSpPr txBox="1"/>
          <p:nvPr/>
        </p:nvSpPr>
        <p:spPr>
          <a:xfrm>
            <a:off x="7426434" y="2150758"/>
            <a:ext cx="3704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rgbClr val="1E628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Backup Delta: </a:t>
            </a: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Capacidade de enviar apenas os blocos modificados de um arquivo sem realizar o seu upload a cada nova alteração</a:t>
            </a:r>
            <a:endParaRPr lang="pt-BR" sz="1200" dirty="0"/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583B78B9-9A98-481B-956E-744F1DDF72C2}"/>
              </a:ext>
            </a:extLst>
          </p:cNvPr>
          <p:cNvSpPr txBox="1"/>
          <p:nvPr/>
        </p:nvSpPr>
        <p:spPr>
          <a:xfrm>
            <a:off x="7426434" y="3154516"/>
            <a:ext cx="40006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rgbClr val="1E628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Compressão: </a:t>
            </a: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Realiza a compressão dos dados em taxas de até 80% além de opção de filtro por tipo de arquivo para a otimização do consumo de espaço em nuvem</a:t>
            </a:r>
            <a:endParaRPr lang="pt-BR" sz="1200" dirty="0"/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9AB8ED3C-DDC8-44E2-8D56-25267A13F336}"/>
              </a:ext>
            </a:extLst>
          </p:cNvPr>
          <p:cNvSpPr txBox="1"/>
          <p:nvPr/>
        </p:nvSpPr>
        <p:spPr>
          <a:xfrm>
            <a:off x="7419827" y="4418430"/>
            <a:ext cx="3892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 err="1">
                <a:solidFill>
                  <a:srgbClr val="1E628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Pré</a:t>
            </a:r>
            <a:r>
              <a:rPr lang="pt-BR" sz="1200" b="1" dirty="0">
                <a:solidFill>
                  <a:srgbClr val="1E628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comando: </a:t>
            </a: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Permite a execução de um comando do sistema operacional antes e após a execução do backup</a:t>
            </a:r>
            <a:endParaRPr lang="pt-BR" sz="1200" dirty="0"/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C1E97578-806B-42FD-AC10-419FFAEC67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24966" y="2035685"/>
            <a:ext cx="574272" cy="574272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15C7FCA0-8710-4D26-A368-C467DE8DEE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18360" y="3141339"/>
            <a:ext cx="620602" cy="620602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3A512C85-24BC-4B46-BF0F-86C14AE60F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98796" y="4356701"/>
            <a:ext cx="620602" cy="620602"/>
          </a:xfrm>
          <a:prstGeom prst="rect">
            <a:avLst/>
          </a:prstGeom>
        </p:spPr>
      </p:pic>
      <p:pic>
        <p:nvPicPr>
          <p:cNvPr id="14" name="Gráfico 13">
            <a:extLst>
              <a:ext uri="{FF2B5EF4-FFF2-40B4-BE49-F238E27FC236}">
                <a16:creationId xmlns:a16="http://schemas.microsoft.com/office/drawing/2014/main" id="{81FF5D81-3964-4411-B55F-B9D4E187160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41449" y="2085013"/>
            <a:ext cx="671480" cy="671480"/>
          </a:xfrm>
          <a:prstGeom prst="rect">
            <a:avLst/>
          </a:prstGeom>
        </p:spPr>
      </p:pic>
      <p:pic>
        <p:nvPicPr>
          <p:cNvPr id="36" name="Gráfico 35">
            <a:extLst>
              <a:ext uri="{FF2B5EF4-FFF2-40B4-BE49-F238E27FC236}">
                <a16:creationId xmlns:a16="http://schemas.microsoft.com/office/drawing/2014/main" id="{41D9BCD5-617C-4290-9BDC-04761B67FD7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607362" y="4385768"/>
            <a:ext cx="620602" cy="620602"/>
          </a:xfrm>
          <a:prstGeom prst="rect">
            <a:avLst/>
          </a:prstGeom>
        </p:spPr>
      </p:pic>
      <p:pic>
        <p:nvPicPr>
          <p:cNvPr id="38" name="Gráfico 37">
            <a:extLst>
              <a:ext uri="{FF2B5EF4-FFF2-40B4-BE49-F238E27FC236}">
                <a16:creationId xmlns:a16="http://schemas.microsoft.com/office/drawing/2014/main" id="{349C2789-CA05-4D81-A352-448E62BD2EF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574743" y="3210925"/>
            <a:ext cx="620602" cy="62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289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B31172C-B3B3-41FE-88B3-81CD152AB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6CFCA30-EAF0-4216-8773-480E96DE2E27}"/>
              </a:ext>
            </a:extLst>
          </p:cNvPr>
          <p:cNvSpPr txBox="1"/>
          <p:nvPr/>
        </p:nvSpPr>
        <p:spPr>
          <a:xfrm>
            <a:off x="406498" y="6384269"/>
            <a:ext cx="7685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spc="3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FUNCIONALIDADES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2542260D-471E-4735-A1F2-F7689A28B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811" y="6308278"/>
            <a:ext cx="1251978" cy="426081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112E2947-07F3-4761-92E7-A83A16A9EAC4}"/>
              </a:ext>
            </a:extLst>
          </p:cNvPr>
          <p:cNvSpPr txBox="1"/>
          <p:nvPr/>
        </p:nvSpPr>
        <p:spPr>
          <a:xfrm>
            <a:off x="2095366" y="2148292"/>
            <a:ext cx="3656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rgbClr val="1E628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Backup Local: </a:t>
            </a: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Mantenha uma cópia local para maior agilidade nas restaurações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5623A026-9566-4D71-AC3C-73C0DA0AB4EE}"/>
              </a:ext>
            </a:extLst>
          </p:cNvPr>
          <p:cNvSpPr txBox="1"/>
          <p:nvPr/>
        </p:nvSpPr>
        <p:spPr>
          <a:xfrm>
            <a:off x="1081923" y="1059866"/>
            <a:ext cx="3892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Funcionalidades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29DDD158-2F8A-4158-940A-440503C20C4E}"/>
              </a:ext>
            </a:extLst>
          </p:cNvPr>
          <p:cNvSpPr txBox="1"/>
          <p:nvPr/>
        </p:nvSpPr>
        <p:spPr>
          <a:xfrm>
            <a:off x="2095366" y="3231178"/>
            <a:ext cx="4000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rgbClr val="1E628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Backup de unidades de rede: </a:t>
            </a: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Permite a seleção de compartilhamentos de rede como origem do backup: NAS, servidores </a:t>
            </a:r>
            <a:r>
              <a:rPr lang="pt-B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standalone</a:t>
            </a: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CIFS, entre outros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EFE58644-CC81-4554-A214-41C481367C2E}"/>
              </a:ext>
            </a:extLst>
          </p:cNvPr>
          <p:cNvSpPr txBox="1"/>
          <p:nvPr/>
        </p:nvSpPr>
        <p:spPr>
          <a:xfrm>
            <a:off x="2088759" y="4415964"/>
            <a:ext cx="3892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rgbClr val="1E628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Retenção: </a:t>
            </a: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Permite realizar a restauração de um arquivo em uma data específica de dias, semanas, meses ou anos atrás</a:t>
            </a:r>
            <a:endParaRPr lang="pt-BR" sz="1200" dirty="0"/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E917E728-DC6D-4DDD-A909-38E714A5E9C7}"/>
              </a:ext>
            </a:extLst>
          </p:cNvPr>
          <p:cNvSpPr txBox="1"/>
          <p:nvPr/>
        </p:nvSpPr>
        <p:spPr>
          <a:xfrm>
            <a:off x="7426434" y="2150758"/>
            <a:ext cx="3704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rgbClr val="1E628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Criptografia: </a:t>
            </a: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Os dados são criptografados por chaves definidas pelo próprio cliente, garantindo a sua total confidencialidade</a:t>
            </a:r>
            <a:endParaRPr lang="pt-BR" sz="1200" dirty="0"/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583B78B9-9A98-481B-956E-744F1DDF72C2}"/>
              </a:ext>
            </a:extLst>
          </p:cNvPr>
          <p:cNvSpPr txBox="1"/>
          <p:nvPr/>
        </p:nvSpPr>
        <p:spPr>
          <a:xfrm>
            <a:off x="7426434" y="3233644"/>
            <a:ext cx="4000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rgbClr val="1E628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Versionamento: </a:t>
            </a: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Permite a realização do download de versões de dias anteriores dos arquivos modificados ou excluídos</a:t>
            </a:r>
            <a:endParaRPr lang="pt-BR" sz="1200" dirty="0"/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9AB8ED3C-DDC8-44E2-8D56-25267A13F336}"/>
              </a:ext>
            </a:extLst>
          </p:cNvPr>
          <p:cNvSpPr txBox="1"/>
          <p:nvPr/>
        </p:nvSpPr>
        <p:spPr>
          <a:xfrm>
            <a:off x="7419827" y="4418430"/>
            <a:ext cx="3892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rgbClr val="1E628F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Administração Remota: </a:t>
            </a: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Permite que os agentes de backup sejam configurados e iniciados remotamente nos servidores do cliente através do portal WEB</a:t>
            </a:r>
            <a:endParaRPr lang="pt-BR" sz="1200" dirty="0"/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7584D41D-8731-4C0D-9701-621E9888AC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92521" y="2102068"/>
            <a:ext cx="671480" cy="671480"/>
          </a:xfrm>
          <a:prstGeom prst="rect">
            <a:avLst/>
          </a:prstGeom>
        </p:spPr>
      </p:pic>
      <p:pic>
        <p:nvPicPr>
          <p:cNvPr id="14" name="Gráfico 13">
            <a:extLst>
              <a:ext uri="{FF2B5EF4-FFF2-40B4-BE49-F238E27FC236}">
                <a16:creationId xmlns:a16="http://schemas.microsoft.com/office/drawing/2014/main" id="{6FB490B5-994B-4335-BBC4-BC1AC62D4B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48421" y="4348108"/>
            <a:ext cx="714187" cy="714187"/>
          </a:xfrm>
          <a:prstGeom prst="rect">
            <a:avLst/>
          </a:prstGeom>
        </p:spPr>
      </p:pic>
      <p:pic>
        <p:nvPicPr>
          <p:cNvPr id="19" name="Gráfico 18">
            <a:extLst>
              <a:ext uri="{FF2B5EF4-FFF2-40B4-BE49-F238E27FC236}">
                <a16:creationId xmlns:a16="http://schemas.microsoft.com/office/drawing/2014/main" id="{1AA7F9DC-3BC4-4B88-805E-6796FBE27A5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32363" y="3226541"/>
            <a:ext cx="622846" cy="622846"/>
          </a:xfrm>
          <a:prstGeom prst="rect">
            <a:avLst/>
          </a:prstGeom>
        </p:spPr>
      </p:pic>
      <p:pic>
        <p:nvPicPr>
          <p:cNvPr id="22" name="Gráfico 21">
            <a:extLst>
              <a:ext uri="{FF2B5EF4-FFF2-40B4-BE49-F238E27FC236}">
                <a16:creationId xmlns:a16="http://schemas.microsoft.com/office/drawing/2014/main" id="{66A40CD2-73A3-4739-A450-E242DB20916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75727" y="2120984"/>
            <a:ext cx="579081" cy="579081"/>
          </a:xfrm>
          <a:prstGeom prst="rect">
            <a:avLst/>
          </a:prstGeom>
        </p:spPr>
      </p:pic>
      <p:pic>
        <p:nvPicPr>
          <p:cNvPr id="33" name="Gráfico 32">
            <a:extLst>
              <a:ext uri="{FF2B5EF4-FFF2-40B4-BE49-F238E27FC236}">
                <a16:creationId xmlns:a16="http://schemas.microsoft.com/office/drawing/2014/main" id="{3F825F1A-F3CB-4287-AD7D-CED831ACC0A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532228" y="3254929"/>
            <a:ext cx="622580" cy="622580"/>
          </a:xfrm>
          <a:prstGeom prst="rect">
            <a:avLst/>
          </a:prstGeom>
        </p:spPr>
      </p:pic>
      <p:pic>
        <p:nvPicPr>
          <p:cNvPr id="35" name="Gráfico 34">
            <a:extLst>
              <a:ext uri="{FF2B5EF4-FFF2-40B4-BE49-F238E27FC236}">
                <a16:creationId xmlns:a16="http://schemas.microsoft.com/office/drawing/2014/main" id="{21294C07-21EC-47C3-B742-1386CA6DE29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505242" y="4348108"/>
            <a:ext cx="720049" cy="720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305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B31172C-B3B3-41FE-88B3-81CD152ABF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6CFCA30-EAF0-4216-8773-480E96DE2E27}"/>
              </a:ext>
            </a:extLst>
          </p:cNvPr>
          <p:cNvSpPr txBox="1"/>
          <p:nvPr/>
        </p:nvSpPr>
        <p:spPr>
          <a:xfrm>
            <a:off x="406498" y="6384269"/>
            <a:ext cx="76859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spc="3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FUNCIONALIDADES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2542260D-471E-4735-A1F2-F7689A28B7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7811" y="6308278"/>
            <a:ext cx="1251978" cy="426081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112E2947-07F3-4761-92E7-A83A16A9EAC4}"/>
              </a:ext>
            </a:extLst>
          </p:cNvPr>
          <p:cNvSpPr txBox="1"/>
          <p:nvPr/>
        </p:nvSpPr>
        <p:spPr>
          <a:xfrm>
            <a:off x="2095366" y="2148292"/>
            <a:ext cx="36560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Notificações por e-mail</a:t>
            </a: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: Permite a definição de destinatário de e-mail específico de acordo com o status de cada </a:t>
            </a:r>
            <a:r>
              <a:rPr lang="pt-B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job</a:t>
            </a: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de backup</a:t>
            </a:r>
            <a:endParaRPr lang="pt-BR" sz="1200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5623A026-9566-4D71-AC3C-73C0DA0AB4EE}"/>
              </a:ext>
            </a:extLst>
          </p:cNvPr>
          <p:cNvSpPr txBox="1"/>
          <p:nvPr/>
        </p:nvSpPr>
        <p:spPr>
          <a:xfrm>
            <a:off x="1081923" y="1059866"/>
            <a:ext cx="3892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solidFill>
                  <a:srgbClr val="2E739D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Funcionalidades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29DDD158-2F8A-4158-940A-440503C20C4E}"/>
              </a:ext>
            </a:extLst>
          </p:cNvPr>
          <p:cNvSpPr txBox="1"/>
          <p:nvPr/>
        </p:nvSpPr>
        <p:spPr>
          <a:xfrm>
            <a:off x="2095366" y="3312697"/>
            <a:ext cx="36560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Filtro de Backup: </a:t>
            </a: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Opção de filtrar tipos de arquivos que não necessitam de backup (.</a:t>
            </a:r>
            <a:r>
              <a:rPr lang="pt-B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exe</a:t>
            </a: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.mp3, </a:t>
            </a:r>
            <a:r>
              <a:rPr lang="pt-BR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etc</a:t>
            </a: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)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EFE58644-CC81-4554-A214-41C481367C2E}"/>
              </a:ext>
            </a:extLst>
          </p:cNvPr>
          <p:cNvSpPr txBox="1"/>
          <p:nvPr/>
        </p:nvSpPr>
        <p:spPr>
          <a:xfrm>
            <a:off x="2088759" y="4354420"/>
            <a:ext cx="38920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Controle de Banda: </a:t>
            </a: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Permite limitar a taxa de consumo máximo da banda internet disponível para a aplicação de backup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E917E728-DC6D-4DDD-A909-38E714A5E9C7}"/>
              </a:ext>
            </a:extLst>
          </p:cNvPr>
          <p:cNvSpPr txBox="1"/>
          <p:nvPr/>
        </p:nvSpPr>
        <p:spPr>
          <a:xfrm>
            <a:off x="7426434" y="2150758"/>
            <a:ext cx="3704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Transferência SSL: </a:t>
            </a: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Os dados são transferidos através de conexões da internet utilizando um canal seguro de comunicação (https/SSL)</a:t>
            </a:r>
            <a:endParaRPr lang="pt-BR" sz="1200" dirty="0"/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583B78B9-9A98-481B-956E-744F1DDF72C2}"/>
              </a:ext>
            </a:extLst>
          </p:cNvPr>
          <p:cNvSpPr txBox="1"/>
          <p:nvPr/>
        </p:nvSpPr>
        <p:spPr>
          <a:xfrm>
            <a:off x="7426434" y="3198476"/>
            <a:ext cx="40006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Restauração granular: </a:t>
            </a:r>
            <a:r>
              <a:rPr lang="pt-B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Restauração completa ou granular de um arquivo com os níveis de permissão configurados, ou até mesmo uma tabela de banco de dados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DA90F583-E51B-4638-B4F1-3042164407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11542" y="2185021"/>
            <a:ext cx="650448" cy="650448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75F68A66-53A4-45BC-B5DB-23E19640DA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01026" y="3229933"/>
            <a:ext cx="671480" cy="671480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D999FA5C-9E4F-4B0A-89DB-00442BE3632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1211542" y="4295877"/>
            <a:ext cx="650448" cy="650448"/>
          </a:xfrm>
          <a:prstGeom prst="rect">
            <a:avLst/>
          </a:prstGeom>
        </p:spPr>
      </p:pic>
      <p:pic>
        <p:nvPicPr>
          <p:cNvPr id="14" name="Gráfico 13">
            <a:extLst>
              <a:ext uri="{FF2B5EF4-FFF2-40B4-BE49-F238E27FC236}">
                <a16:creationId xmlns:a16="http://schemas.microsoft.com/office/drawing/2014/main" id="{A325BE44-EDD4-4FA8-8C7A-4045F33A9A3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12713" y="2137628"/>
            <a:ext cx="671480" cy="671480"/>
          </a:xfrm>
          <a:prstGeom prst="rect">
            <a:avLst/>
          </a:prstGeom>
        </p:spPr>
      </p:pic>
      <p:pic>
        <p:nvPicPr>
          <p:cNvPr id="19" name="Gráfico 18">
            <a:extLst>
              <a:ext uri="{FF2B5EF4-FFF2-40B4-BE49-F238E27FC236}">
                <a16:creationId xmlns:a16="http://schemas.microsoft.com/office/drawing/2014/main" id="{9AF10F59-9B69-499B-809D-ACC68FC307A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512713" y="3200353"/>
            <a:ext cx="671480" cy="67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03560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779</TotalTime>
  <Words>1140</Words>
  <Application>Microsoft Office PowerPoint</Application>
  <PresentationFormat>Widescreen</PresentationFormat>
  <Paragraphs>187</Paragraphs>
  <Slides>20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20</vt:i4>
      </vt:variant>
    </vt:vector>
  </HeadingPairs>
  <TitlesOfParts>
    <vt:vector size="26" baseType="lpstr">
      <vt:lpstr>Calibri Light</vt:lpstr>
      <vt:lpstr>Calibri</vt:lpstr>
      <vt:lpstr>Arial</vt:lpstr>
      <vt:lpstr>Roboto</vt:lpstr>
      <vt:lpstr>MS Gothic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Anne</dc:creator>
  <cp:lastModifiedBy>Usuario</cp:lastModifiedBy>
  <cp:revision>82</cp:revision>
  <dcterms:created xsi:type="dcterms:W3CDTF">2020-08-17T19:40:01Z</dcterms:created>
  <dcterms:modified xsi:type="dcterms:W3CDTF">2021-06-15T20:24:11Z</dcterms:modified>
</cp:coreProperties>
</file>